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4" r:id="rId2"/>
    <p:sldId id="273" r:id="rId3"/>
    <p:sldId id="282" r:id="rId4"/>
    <p:sldId id="291" r:id="rId5"/>
    <p:sldId id="290" r:id="rId6"/>
    <p:sldId id="276" r:id="rId7"/>
    <p:sldId id="288" r:id="rId8"/>
    <p:sldId id="287" r:id="rId9"/>
    <p:sldId id="278" r:id="rId10"/>
    <p:sldId id="277" r:id="rId11"/>
    <p:sldId id="272" r:id="rId12"/>
    <p:sldId id="264" r:id="rId13"/>
    <p:sldId id="265" r:id="rId14"/>
    <p:sldId id="266" r:id="rId15"/>
    <p:sldId id="289" r:id="rId16"/>
    <p:sldId id="286" r:id="rId17"/>
    <p:sldId id="267" r:id="rId18"/>
    <p:sldId id="257" r:id="rId19"/>
    <p:sldId id="258" r:id="rId20"/>
    <p:sldId id="259" r:id="rId21"/>
    <p:sldId id="268" r:id="rId22"/>
    <p:sldId id="269" r:id="rId23"/>
    <p:sldId id="263" r:id="rId24"/>
    <p:sldId id="260" r:id="rId25"/>
    <p:sldId id="283" r:id="rId26"/>
    <p:sldId id="284" r:id="rId27"/>
    <p:sldId id="285" r:id="rId28"/>
    <p:sldId id="292" r:id="rId29"/>
    <p:sldId id="293" r:id="rId30"/>
    <p:sldId id="279"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55" d="100"/>
          <a:sy n="55" d="100"/>
        </p:scale>
        <p:origin x="-1806" y="-384"/>
      </p:cViewPr>
      <p:guideLst>
        <p:guide orient="horz" pos="2160"/>
        <p:guide pos="2880"/>
      </p:guideLst>
    </p:cSldViewPr>
  </p:slideViewPr>
  <p:notesTextViewPr>
    <p:cViewPr>
      <p:scale>
        <a:sx n="1" d="1"/>
        <a:sy n="1" d="1"/>
      </p:scale>
      <p:origin x="0" y="0"/>
    </p:cViewPr>
  </p:notesTextViewPr>
  <p:sorterViewPr>
    <p:cViewPr>
      <p:scale>
        <a:sx n="57" d="100"/>
        <a:sy n="57"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hris\Documents\HM%20HML%2032\Promotion\Reports%20for%20Website\Research%20and%20Trials\Highlights%20-%20Monowai%20Chardonnay%20Graphs%20with%20data%20set%2012%203%20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Chris\Documents\HM%20HML%2032\Trials%202013%202014\Villa%20Maria%20Trial%20Te%20Awa\Maturity%20Report\Peter%20Wood%20Maturity%20Graphs%20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Chris\Documents\HM%20HML%2032\Trials%202013%202014\Villa%20Maria%20Trial%20Te%20Awa\Maturity%20Report\EIT\EIT%20results%20graphed%20PW%20July%202014%20Treatment%20added%20and%20colour%20coded%203%208%2014.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Chris\Documents\HM%20HML%2032\Trials%202013%202014\Villa%20Maria%20Trial%20Te%20Awa\Maturity%20Report\Total%20Phenolics%20graph.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Chris\Documents\HM%20HML%2032\Trials%202013%202014\Villa%20Maria%20Trial%20Te%20Awa\Maturity%20Report\Total%20Pigments%20graph.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Chris\AppData\Local\Microsoft\Windows\Temporary%20Internet%20Files\Content.Outlook\1FWLKC0C\EIT%20results%20July%202014%20-%20Free%20Anthocyanains%20(3).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NZ"/>
              <a:t>Monowai Chardonnay Fruit Composition &amp; Berry Weights - sampled 8/3/13</a:t>
            </a:r>
          </a:p>
        </c:rich>
      </c:tx>
      <c:layout/>
      <c:overlay val="1"/>
    </c:title>
    <c:autoTitleDeleted val="0"/>
    <c:pivotFmts>
      <c:pivotFmt>
        <c:idx val="0"/>
        <c:dLbl>
          <c:idx val="0"/>
          <c:showLegendKey val="0"/>
          <c:showVal val="1"/>
          <c:showCatName val="0"/>
          <c:showSerName val="0"/>
          <c:showPercent val="0"/>
          <c:showBubbleSize val="0"/>
        </c:dLbl>
      </c:pivotFmt>
      <c:pivotFmt>
        <c:idx val="1"/>
        <c:dLbl>
          <c:idx val="0"/>
          <c:showLegendKey val="0"/>
          <c:showVal val="1"/>
          <c:showCatName val="0"/>
          <c:showSerName val="0"/>
          <c:showPercent val="0"/>
          <c:showBubbleSize val="0"/>
        </c:dLbl>
      </c:pivotFmt>
      <c:pivotFmt>
        <c:idx val="2"/>
        <c:marker>
          <c:symbol val="none"/>
        </c:marker>
        <c:dLbl>
          <c:idx val="0"/>
          <c:numFmt formatCode="#,##0" sourceLinked="0"/>
          <c:spPr/>
          <c:txPr>
            <a:bodyPr/>
            <a:lstStyle/>
            <a:p>
              <a:pPr>
                <a:defRPr sz="800"/>
              </a:pPr>
              <a:endParaRPr lang="en-US"/>
            </a:p>
          </c:txPr>
          <c:showLegendKey val="0"/>
          <c:showVal val="1"/>
          <c:showCatName val="0"/>
          <c:showSerName val="0"/>
          <c:showPercent val="0"/>
          <c:showBubbleSize val="0"/>
        </c:dLbl>
      </c:pivotFmt>
      <c:pivotFmt>
        <c:idx val="3"/>
        <c:spPr>
          <a:solidFill>
            <a:srgbClr val="FF0000"/>
          </a:solidFill>
        </c:spPr>
      </c:pivotFmt>
      <c:pivotFmt>
        <c:idx val="4"/>
        <c:spPr>
          <a:solidFill>
            <a:srgbClr val="FF0000"/>
          </a:solidFill>
        </c:spPr>
      </c:pivotFmt>
      <c:pivotFmt>
        <c:idx val="5"/>
        <c:spPr>
          <a:solidFill>
            <a:schemeClr val="bg2">
              <a:lumMod val="50000"/>
            </a:schemeClr>
          </a:solidFill>
        </c:spPr>
      </c:pivotFmt>
      <c:pivotFmt>
        <c:idx val="6"/>
        <c:spPr>
          <a:solidFill>
            <a:schemeClr val="bg2">
              <a:lumMod val="50000"/>
            </a:schemeClr>
          </a:solidFill>
        </c:spPr>
      </c:pivotFmt>
      <c:pivotFmt>
        <c:idx val="7"/>
        <c:spPr>
          <a:solidFill>
            <a:schemeClr val="accent2"/>
          </a:solidFill>
        </c:spPr>
      </c:pivotFmt>
      <c:pivotFmt>
        <c:idx val="8"/>
        <c:spPr>
          <a:solidFill>
            <a:schemeClr val="accent2"/>
          </a:solidFill>
        </c:spPr>
      </c:pivotFmt>
      <c:pivotFmt>
        <c:idx val="9"/>
        <c:spPr>
          <a:solidFill>
            <a:srgbClr val="FF00FF"/>
          </a:solidFill>
        </c:spPr>
      </c:pivotFmt>
      <c:pivotFmt>
        <c:idx val="10"/>
        <c:spPr>
          <a:solidFill>
            <a:srgbClr val="FF00FF"/>
          </a:solidFill>
        </c:spPr>
      </c:pivotFmt>
      <c:pivotFmt>
        <c:idx val="11"/>
        <c:spPr>
          <a:solidFill>
            <a:srgbClr val="00B050"/>
          </a:solidFill>
        </c:spPr>
        <c:marker>
          <c:symbol val="none"/>
        </c:marker>
        <c:dLbl>
          <c:idx val="0"/>
          <c:numFmt formatCode="#,##0.00" sourceLinked="0"/>
          <c:spPr/>
          <c:txPr>
            <a:bodyPr/>
            <a:lstStyle/>
            <a:p>
              <a:pPr>
                <a:defRPr sz="600"/>
              </a:pPr>
              <a:endParaRPr lang="en-US"/>
            </a:p>
          </c:txPr>
          <c:showLegendKey val="0"/>
          <c:showVal val="1"/>
          <c:showCatName val="0"/>
          <c:showSerName val="0"/>
          <c:showPercent val="0"/>
          <c:showBubbleSize val="0"/>
        </c:dLbl>
      </c:pivotFmt>
      <c:pivotFmt>
        <c:idx val="12"/>
        <c:spPr>
          <a:solidFill>
            <a:srgbClr val="00B050"/>
          </a:solidFill>
        </c:spPr>
      </c:pivotFmt>
      <c:pivotFmt>
        <c:idx val="13"/>
        <c:spPr>
          <a:solidFill>
            <a:srgbClr val="00B050"/>
          </a:solidFill>
        </c:spPr>
      </c:pivotFmt>
      <c:pivotFmt>
        <c:idx val="14"/>
        <c:spPr>
          <a:solidFill>
            <a:srgbClr val="00B050"/>
          </a:solidFill>
        </c:spPr>
      </c:pivotFmt>
      <c:pivotFmt>
        <c:idx val="15"/>
        <c:spPr>
          <a:solidFill>
            <a:srgbClr val="00B050"/>
          </a:solidFill>
        </c:spPr>
      </c:pivotFmt>
      <c:pivotFmt>
        <c:idx val="16"/>
        <c:marker>
          <c:symbol val="none"/>
        </c:marker>
      </c:pivotFmt>
      <c:pivotFmt>
        <c:idx val="17"/>
        <c:marker>
          <c:symbol val="none"/>
        </c:marker>
        <c:dLbl>
          <c:idx val="0"/>
          <c:spPr/>
          <c:txPr>
            <a:bodyPr/>
            <a:lstStyle/>
            <a:p>
              <a:pPr>
                <a:defRPr sz="800"/>
              </a:pPr>
              <a:endParaRPr lang="en-US"/>
            </a:p>
          </c:txPr>
          <c:showLegendKey val="0"/>
          <c:showVal val="1"/>
          <c:showCatName val="0"/>
          <c:showSerName val="0"/>
          <c:showPercent val="0"/>
          <c:showBubbleSize val="0"/>
        </c:dLbl>
      </c:pivotFmt>
      <c:pivotFmt>
        <c:idx val="18"/>
        <c:spPr>
          <a:solidFill>
            <a:srgbClr val="00863D"/>
          </a:solidFill>
        </c:spPr>
      </c:pivotFmt>
      <c:pivotFmt>
        <c:idx val="19"/>
        <c:spPr>
          <a:solidFill>
            <a:srgbClr val="00B050"/>
          </a:solidFill>
        </c:spPr>
      </c:pivotFmt>
      <c:pivotFmt>
        <c:idx val="20"/>
        <c:spPr>
          <a:solidFill>
            <a:srgbClr val="FFFFCC"/>
          </a:solidFill>
        </c:spPr>
      </c:pivotFmt>
      <c:pivotFmt>
        <c:idx val="21"/>
        <c:spPr>
          <a:solidFill>
            <a:srgbClr val="FFFF00"/>
          </a:solidFill>
        </c:spPr>
      </c:pivotFmt>
      <c:pivotFmt>
        <c:idx val="22"/>
        <c:spPr>
          <a:solidFill>
            <a:srgbClr val="FFFF00"/>
          </a:solidFill>
        </c:spPr>
      </c:pivotFmt>
      <c:pivotFmt>
        <c:idx val="23"/>
        <c:spPr>
          <a:solidFill>
            <a:srgbClr val="FFFF00"/>
          </a:solidFill>
        </c:spPr>
      </c:pivotFmt>
      <c:pivotFmt>
        <c:idx val="24"/>
        <c:spPr>
          <a:solidFill>
            <a:srgbClr val="FFFFCC"/>
          </a:solidFill>
        </c:spPr>
      </c:pivotFmt>
      <c:pivotFmt>
        <c:idx val="25"/>
        <c:spPr>
          <a:solidFill>
            <a:srgbClr val="FFC000"/>
          </a:solidFill>
        </c:spPr>
      </c:pivotFmt>
      <c:pivotFmt>
        <c:idx val="26"/>
        <c:spPr>
          <a:solidFill>
            <a:srgbClr val="FFDE75"/>
          </a:solidFill>
        </c:spPr>
      </c:pivotFmt>
      <c:pivotFmt>
        <c:idx val="27"/>
        <c:spPr>
          <a:solidFill>
            <a:srgbClr val="9A7500"/>
          </a:solidFill>
        </c:spPr>
      </c:pivotFmt>
      <c:pivotFmt>
        <c:idx val="28"/>
        <c:spPr>
          <a:solidFill>
            <a:srgbClr val="FFC000"/>
          </a:solidFill>
        </c:spPr>
      </c:pivotFmt>
      <c:pivotFmt>
        <c:idx val="29"/>
        <c:spPr>
          <a:solidFill>
            <a:srgbClr val="92D050"/>
          </a:solidFill>
        </c:spPr>
      </c:pivotFmt>
      <c:pivotFmt>
        <c:idx val="30"/>
        <c:spPr>
          <a:solidFill>
            <a:srgbClr val="92D050"/>
          </a:solidFill>
        </c:spPr>
      </c:pivotFmt>
      <c:pivotFmt>
        <c:idx val="31"/>
        <c:spPr>
          <a:solidFill>
            <a:srgbClr val="92D050"/>
          </a:solidFill>
        </c:spPr>
      </c:pivotFmt>
      <c:pivotFmt>
        <c:idx val="32"/>
        <c:spPr>
          <a:solidFill>
            <a:srgbClr val="92D050"/>
          </a:solidFill>
        </c:spPr>
      </c:pivotFmt>
      <c:pivotFmt>
        <c:idx val="33"/>
        <c:spPr>
          <a:solidFill>
            <a:srgbClr val="92D050"/>
          </a:solidFill>
        </c:spPr>
      </c:pivotFmt>
      <c:pivotFmt>
        <c:idx val="34"/>
        <c:spPr>
          <a:solidFill>
            <a:srgbClr val="92D050"/>
          </a:solidFill>
        </c:spPr>
      </c:pivotFmt>
      <c:pivotFmt>
        <c:idx val="35"/>
        <c:spPr>
          <a:solidFill>
            <a:sysClr val="windowText" lastClr="000000">
              <a:lumMod val="65000"/>
              <a:lumOff val="35000"/>
            </a:sysClr>
          </a:solidFill>
        </c:spPr>
      </c:pivotFmt>
      <c:pivotFmt>
        <c:idx val="36"/>
        <c:spPr>
          <a:solidFill>
            <a:sysClr val="windowText" lastClr="000000">
              <a:lumMod val="65000"/>
              <a:lumOff val="35000"/>
            </a:sysClr>
          </a:solidFill>
        </c:spPr>
      </c:pivotFmt>
      <c:pivotFmt>
        <c:idx val="37"/>
        <c:spPr>
          <a:solidFill>
            <a:sysClr val="windowText" lastClr="000000">
              <a:lumMod val="65000"/>
              <a:lumOff val="35000"/>
            </a:sysClr>
          </a:solidFill>
        </c:spPr>
      </c:pivotFmt>
      <c:pivotFmt>
        <c:idx val="38"/>
        <c:spPr>
          <a:solidFill>
            <a:srgbClr val="00B0F0"/>
          </a:solidFill>
        </c:spPr>
      </c:pivotFmt>
      <c:pivotFmt>
        <c:idx val="39"/>
        <c:spPr>
          <a:solidFill>
            <a:srgbClr val="0070C0"/>
          </a:solidFill>
        </c:spPr>
      </c:pivotFmt>
      <c:pivotFmt>
        <c:idx val="40"/>
        <c:spPr>
          <a:solidFill>
            <a:srgbClr val="0070C0"/>
          </a:solidFill>
        </c:spPr>
      </c:pivotFmt>
      <c:pivotFmt>
        <c:idx val="41"/>
        <c:spPr>
          <a:solidFill>
            <a:srgbClr val="0070C0"/>
          </a:solidFill>
        </c:spPr>
      </c:pivotFmt>
      <c:pivotFmt>
        <c:idx val="42"/>
        <c:marker>
          <c:symbol val="none"/>
        </c:marker>
        <c:dLbl>
          <c:idx val="0"/>
          <c:numFmt formatCode="#,##0.00" sourceLinked="0"/>
          <c:spPr/>
          <c:txPr>
            <a:bodyPr/>
            <a:lstStyle/>
            <a:p>
              <a:pPr>
                <a:defRPr/>
              </a:pPr>
              <a:endParaRPr lang="en-US"/>
            </a:p>
          </c:txPr>
          <c:showLegendKey val="0"/>
          <c:showVal val="1"/>
          <c:showCatName val="0"/>
          <c:showSerName val="0"/>
          <c:showPercent val="0"/>
          <c:showBubbleSize val="0"/>
        </c:dLbl>
      </c:pivotFmt>
      <c:pivotFmt>
        <c:idx val="43"/>
        <c:spPr>
          <a:solidFill>
            <a:srgbClr val="92D050"/>
          </a:solidFill>
        </c:spPr>
      </c:pivotFmt>
      <c:pivotFmt>
        <c:idx val="44"/>
        <c:spPr>
          <a:solidFill>
            <a:srgbClr val="00863D"/>
          </a:solidFill>
        </c:spPr>
      </c:pivotFmt>
      <c:pivotFmt>
        <c:idx val="45"/>
        <c:spPr>
          <a:solidFill>
            <a:srgbClr val="FFC000"/>
          </a:solidFill>
        </c:spPr>
      </c:pivotFmt>
      <c:pivotFmt>
        <c:idx val="46"/>
        <c:spPr>
          <a:solidFill>
            <a:srgbClr val="FFFF00"/>
          </a:solidFill>
        </c:spPr>
      </c:pivotFmt>
      <c:pivotFmt>
        <c:idx val="47"/>
        <c:spPr>
          <a:solidFill>
            <a:srgbClr val="00B0F0"/>
          </a:solidFill>
        </c:spPr>
      </c:pivotFmt>
      <c:pivotFmt>
        <c:idx val="48"/>
        <c:spPr>
          <a:solidFill>
            <a:srgbClr val="FFFFCC"/>
          </a:solidFill>
        </c:spPr>
      </c:pivotFmt>
      <c:pivotFmt>
        <c:idx val="49"/>
        <c:spPr>
          <a:solidFill>
            <a:srgbClr val="EEECE1">
              <a:lumMod val="10000"/>
            </a:srgbClr>
          </a:solidFill>
        </c:spPr>
      </c:pivotFmt>
      <c:pivotFmt>
        <c:idx val="50"/>
        <c:marker>
          <c:symbol val="none"/>
        </c:marker>
        <c:dLbl>
          <c:idx val="0"/>
          <c:spPr/>
          <c:txPr>
            <a:bodyPr/>
            <a:lstStyle/>
            <a:p>
              <a:pPr>
                <a:defRPr b="1"/>
              </a:pPr>
              <a:endParaRPr lang="en-US"/>
            </a:p>
          </c:txPr>
          <c:showLegendKey val="0"/>
          <c:showVal val="1"/>
          <c:showCatName val="0"/>
          <c:showSerName val="0"/>
          <c:showPercent val="0"/>
          <c:showBubbleSize val="0"/>
        </c:dLbl>
      </c:pivotFmt>
      <c:pivotFmt>
        <c:idx val="51"/>
        <c:spPr>
          <a:solidFill>
            <a:srgbClr val="EEECE1">
              <a:lumMod val="90000"/>
            </a:srgbClr>
          </a:solidFill>
        </c:spPr>
        <c:marker>
          <c:symbol val="none"/>
        </c:marker>
        <c:dLbl>
          <c:idx val="0"/>
          <c:spPr/>
          <c:txPr>
            <a:bodyPr/>
            <a:lstStyle/>
            <a:p>
              <a:pPr>
                <a:defRPr b="1"/>
              </a:pPr>
              <a:endParaRPr lang="en-US"/>
            </a:p>
          </c:txPr>
          <c:showLegendKey val="0"/>
          <c:showVal val="1"/>
          <c:showCatName val="0"/>
          <c:showSerName val="0"/>
          <c:showPercent val="0"/>
          <c:showBubbleSize val="0"/>
        </c:dLbl>
      </c:pivotFmt>
      <c:pivotFmt>
        <c:idx val="52"/>
        <c:spPr>
          <a:solidFill>
            <a:srgbClr val="FF0000"/>
          </a:solidFill>
        </c:spPr>
        <c:marker>
          <c:symbol val="none"/>
        </c:marker>
        <c:dLbl>
          <c:idx val="0"/>
          <c:numFmt formatCode="#,##0.00" sourceLinked="0"/>
          <c:spPr/>
          <c:txPr>
            <a:bodyPr/>
            <a:lstStyle/>
            <a:p>
              <a:pPr>
                <a:defRPr b="1"/>
              </a:pPr>
              <a:endParaRPr lang="en-US"/>
            </a:p>
          </c:txPr>
          <c:showLegendKey val="0"/>
          <c:showVal val="1"/>
          <c:showCatName val="0"/>
          <c:showSerName val="0"/>
          <c:showPercent val="0"/>
          <c:showBubbleSize val="0"/>
        </c:dLbl>
      </c:pivotFmt>
      <c:pivotFmt>
        <c:idx val="53"/>
        <c:marker>
          <c:symbol val="none"/>
        </c:marker>
        <c:dLbl>
          <c:idx val="0"/>
          <c:numFmt formatCode="#,##0.00" sourceLinked="0"/>
          <c:spPr/>
          <c:txPr>
            <a:bodyPr/>
            <a:lstStyle/>
            <a:p>
              <a:pPr>
                <a:defRPr b="1"/>
              </a:pPr>
              <a:endParaRPr lang="en-US"/>
            </a:p>
          </c:txPr>
          <c:showLegendKey val="0"/>
          <c:showVal val="1"/>
          <c:showCatName val="0"/>
          <c:showSerName val="0"/>
          <c:showPercent val="0"/>
          <c:showBubbleSize val="0"/>
        </c:dLbl>
      </c:pivotFmt>
    </c:pivotFmts>
    <c:plotArea>
      <c:layout>
        <c:manualLayout>
          <c:layoutTarget val="inner"/>
          <c:xMode val="edge"/>
          <c:yMode val="edge"/>
          <c:x val="8.6375525313671264E-2"/>
          <c:y val="0.14560338925025676"/>
          <c:w val="0.89109554625509979"/>
          <c:h val="0.68499289354103665"/>
        </c:manualLayout>
      </c:layout>
      <c:barChart>
        <c:barDir val="col"/>
        <c:grouping val="clustered"/>
        <c:varyColors val="0"/>
        <c:ser>
          <c:idx val="0"/>
          <c:order val="0"/>
          <c:tx>
            <c:v>Average of Brix</c:v>
          </c:tx>
          <c:invertIfNegative val="0"/>
          <c:dLbls>
            <c:numFmt formatCode="#,##0.0" sourceLinked="0"/>
            <c:txPr>
              <a:bodyPr/>
              <a:lstStyle/>
              <a:p>
                <a:pPr>
                  <a:defRPr b="1"/>
                </a:pPr>
                <a:endParaRPr lang="en-US"/>
              </a:p>
            </c:txPr>
            <c:showLegendKey val="0"/>
            <c:showVal val="1"/>
            <c:showCatName val="0"/>
            <c:showSerName val="0"/>
            <c:showPercent val="0"/>
            <c:showBubbleSize val="0"/>
            <c:showLeaderLines val="0"/>
          </c:dLbls>
          <c:cat>
            <c:strLit>
              <c:ptCount val="8"/>
              <c:pt idx="0">
                <c:v>HML32</c:v>
              </c:pt>
              <c:pt idx="1">
                <c:v>HML40</c:v>
              </c:pt>
              <c:pt idx="2">
                <c:v>50%HML32</c:v>
              </c:pt>
              <c:pt idx="3">
                <c:v>50%HML40</c:v>
              </c:pt>
              <c:pt idx="4">
                <c:v>Protector</c:v>
              </c:pt>
              <c:pt idx="5">
                <c:v>Grower</c:v>
              </c:pt>
              <c:pt idx="6">
                <c:v>Untreated</c:v>
              </c:pt>
              <c:pt idx="7">
                <c:v>Fish oil</c:v>
              </c:pt>
            </c:strLit>
          </c:cat>
          <c:val>
            <c:numLit>
              <c:formatCode>General</c:formatCode>
              <c:ptCount val="8"/>
              <c:pt idx="0">
                <c:v>22.906666666666688</c:v>
              </c:pt>
              <c:pt idx="1">
                <c:v>22.36</c:v>
              </c:pt>
              <c:pt idx="2">
                <c:v>20.93</c:v>
              </c:pt>
              <c:pt idx="3">
                <c:v>20.759999999999987</c:v>
              </c:pt>
              <c:pt idx="4">
                <c:v>20.100000000000001</c:v>
              </c:pt>
              <c:pt idx="5">
                <c:v>18.64</c:v>
              </c:pt>
              <c:pt idx="6">
                <c:v>18.52</c:v>
              </c:pt>
              <c:pt idx="7">
                <c:v>17.809999999999999</c:v>
              </c:pt>
            </c:numLit>
          </c:val>
        </c:ser>
        <c:ser>
          <c:idx val="1"/>
          <c:order val="1"/>
          <c:tx>
            <c:v>Average of T/A (g/L)</c:v>
          </c:tx>
          <c:spPr>
            <a:solidFill>
              <a:srgbClr val="EEECE1">
                <a:lumMod val="90000"/>
              </a:srgbClr>
            </a:solidFill>
          </c:spPr>
          <c:invertIfNegative val="0"/>
          <c:dLbls>
            <c:numFmt formatCode="#,##0.0" sourceLinked="0"/>
            <c:txPr>
              <a:bodyPr/>
              <a:lstStyle/>
              <a:p>
                <a:pPr>
                  <a:defRPr b="1"/>
                </a:pPr>
                <a:endParaRPr lang="en-US"/>
              </a:p>
            </c:txPr>
            <c:showLegendKey val="0"/>
            <c:showVal val="1"/>
            <c:showCatName val="0"/>
            <c:showSerName val="0"/>
            <c:showPercent val="0"/>
            <c:showBubbleSize val="0"/>
            <c:showLeaderLines val="0"/>
          </c:dLbls>
          <c:cat>
            <c:strLit>
              <c:ptCount val="8"/>
              <c:pt idx="0">
                <c:v>HML32</c:v>
              </c:pt>
              <c:pt idx="1">
                <c:v>HML40</c:v>
              </c:pt>
              <c:pt idx="2">
                <c:v>50%HML32</c:v>
              </c:pt>
              <c:pt idx="3">
                <c:v>50%HML40</c:v>
              </c:pt>
              <c:pt idx="4">
                <c:v>Protector</c:v>
              </c:pt>
              <c:pt idx="5">
                <c:v>Grower</c:v>
              </c:pt>
              <c:pt idx="6">
                <c:v>Untreated</c:v>
              </c:pt>
              <c:pt idx="7">
                <c:v>Fish oil</c:v>
              </c:pt>
            </c:strLit>
          </c:cat>
          <c:val>
            <c:numLit>
              <c:formatCode>General</c:formatCode>
              <c:ptCount val="8"/>
              <c:pt idx="0">
                <c:v>9.4</c:v>
              </c:pt>
              <c:pt idx="1">
                <c:v>9.3000000000000007</c:v>
              </c:pt>
              <c:pt idx="2">
                <c:v>8.7000000000000011</c:v>
              </c:pt>
              <c:pt idx="3">
                <c:v>8.2000000000000011</c:v>
              </c:pt>
              <c:pt idx="4">
                <c:v>8.5333333333333279</c:v>
              </c:pt>
              <c:pt idx="5">
                <c:v>7.8</c:v>
              </c:pt>
              <c:pt idx="6">
                <c:v>8.2374999999999989</c:v>
              </c:pt>
              <c:pt idx="7">
                <c:v>8.7000000000000011</c:v>
              </c:pt>
            </c:numLit>
          </c:val>
        </c:ser>
        <c:ser>
          <c:idx val="2"/>
          <c:order val="2"/>
          <c:tx>
            <c:v>Average of pH</c:v>
          </c:tx>
          <c:invertIfNegative val="0"/>
          <c:dLbls>
            <c:numFmt formatCode="#,##0.00" sourceLinked="0"/>
            <c:txPr>
              <a:bodyPr/>
              <a:lstStyle/>
              <a:p>
                <a:pPr>
                  <a:defRPr b="1"/>
                </a:pPr>
                <a:endParaRPr lang="en-US"/>
              </a:p>
            </c:txPr>
            <c:showLegendKey val="0"/>
            <c:showVal val="1"/>
            <c:showCatName val="0"/>
            <c:showSerName val="0"/>
            <c:showPercent val="0"/>
            <c:showBubbleSize val="0"/>
            <c:showLeaderLines val="0"/>
          </c:dLbls>
          <c:cat>
            <c:strLit>
              <c:ptCount val="8"/>
              <c:pt idx="0">
                <c:v>HML32</c:v>
              </c:pt>
              <c:pt idx="1">
                <c:v>HML40</c:v>
              </c:pt>
              <c:pt idx="2">
                <c:v>50%HML32</c:v>
              </c:pt>
              <c:pt idx="3">
                <c:v>50%HML40</c:v>
              </c:pt>
              <c:pt idx="4">
                <c:v>Protector</c:v>
              </c:pt>
              <c:pt idx="5">
                <c:v>Grower</c:v>
              </c:pt>
              <c:pt idx="6">
                <c:v>Untreated</c:v>
              </c:pt>
              <c:pt idx="7">
                <c:v>Fish oil</c:v>
              </c:pt>
            </c:strLit>
          </c:cat>
          <c:val>
            <c:numLit>
              <c:formatCode>General</c:formatCode>
              <c:ptCount val="8"/>
              <c:pt idx="0">
                <c:v>3.3633333333333302</c:v>
              </c:pt>
              <c:pt idx="1">
                <c:v>3.3633333333333302</c:v>
              </c:pt>
              <c:pt idx="2">
                <c:v>3.34</c:v>
              </c:pt>
              <c:pt idx="3">
                <c:v>3.32</c:v>
              </c:pt>
              <c:pt idx="4">
                <c:v>3.3499999999999988</c:v>
              </c:pt>
              <c:pt idx="5">
                <c:v>3.2800000000000002</c:v>
              </c:pt>
              <c:pt idx="6">
                <c:v>3.2887499999999998</c:v>
              </c:pt>
              <c:pt idx="7">
                <c:v>3.3149999999999982</c:v>
              </c:pt>
            </c:numLit>
          </c:val>
        </c:ser>
        <c:ser>
          <c:idx val="3"/>
          <c:order val="3"/>
          <c:tx>
            <c:v>Average of berry weight (g)</c:v>
          </c:tx>
          <c:spPr>
            <a:solidFill>
              <a:srgbClr val="FF0000"/>
            </a:solidFill>
          </c:spPr>
          <c:invertIfNegative val="0"/>
          <c:dLbls>
            <c:numFmt formatCode="#,##0.00" sourceLinked="0"/>
            <c:txPr>
              <a:bodyPr/>
              <a:lstStyle/>
              <a:p>
                <a:pPr>
                  <a:defRPr b="1"/>
                </a:pPr>
                <a:endParaRPr lang="en-US"/>
              </a:p>
            </c:txPr>
            <c:showLegendKey val="0"/>
            <c:showVal val="1"/>
            <c:showCatName val="0"/>
            <c:showSerName val="0"/>
            <c:showPercent val="0"/>
            <c:showBubbleSize val="0"/>
            <c:showLeaderLines val="0"/>
          </c:dLbls>
          <c:cat>
            <c:strLit>
              <c:ptCount val="8"/>
              <c:pt idx="0">
                <c:v>HML32</c:v>
              </c:pt>
              <c:pt idx="1">
                <c:v>HML40</c:v>
              </c:pt>
              <c:pt idx="2">
                <c:v>50%HML32</c:v>
              </c:pt>
              <c:pt idx="3">
                <c:v>50%HML40</c:v>
              </c:pt>
              <c:pt idx="4">
                <c:v>Protector</c:v>
              </c:pt>
              <c:pt idx="5">
                <c:v>Grower</c:v>
              </c:pt>
              <c:pt idx="6">
                <c:v>Untreated</c:v>
              </c:pt>
              <c:pt idx="7">
                <c:v>Fish oil</c:v>
              </c:pt>
            </c:strLit>
          </c:cat>
          <c:val>
            <c:numLit>
              <c:formatCode>General</c:formatCode>
              <c:ptCount val="8"/>
              <c:pt idx="0">
                <c:v>1.0733333333333299</c:v>
              </c:pt>
              <c:pt idx="1">
                <c:v>0.97053333333333303</c:v>
              </c:pt>
              <c:pt idx="2">
                <c:v>1.1464000000000001</c:v>
              </c:pt>
              <c:pt idx="3">
                <c:v>1.1008</c:v>
              </c:pt>
              <c:pt idx="4">
                <c:v>1.1966666666666701</c:v>
              </c:pt>
              <c:pt idx="5">
                <c:v>1.315199999999999</c:v>
              </c:pt>
              <c:pt idx="6">
                <c:v>1.257949999999999</c:v>
              </c:pt>
              <c:pt idx="7">
                <c:v>1.274899999999999</c:v>
              </c:pt>
            </c:numLit>
          </c:val>
        </c:ser>
        <c:dLbls>
          <c:showLegendKey val="0"/>
          <c:showVal val="0"/>
          <c:showCatName val="0"/>
          <c:showSerName val="0"/>
          <c:showPercent val="0"/>
          <c:showBubbleSize val="0"/>
        </c:dLbls>
        <c:gapWidth val="150"/>
        <c:axId val="75306880"/>
        <c:axId val="75313152"/>
      </c:barChart>
      <c:catAx>
        <c:axId val="75306880"/>
        <c:scaling>
          <c:orientation val="minMax"/>
        </c:scaling>
        <c:delete val="0"/>
        <c:axPos val="b"/>
        <c:title>
          <c:tx>
            <c:rich>
              <a:bodyPr/>
              <a:lstStyle/>
              <a:p>
                <a:pPr>
                  <a:defRPr/>
                </a:pPr>
                <a:r>
                  <a:rPr lang="en-NZ" sz="1400"/>
                  <a:t>Late season treatments</a:t>
                </a:r>
              </a:p>
            </c:rich>
          </c:tx>
          <c:layout>
            <c:manualLayout>
              <c:xMode val="edge"/>
              <c:yMode val="edge"/>
              <c:x val="0.39668945612974277"/>
              <c:y val="0.94213625313655369"/>
            </c:manualLayout>
          </c:layout>
          <c:overlay val="0"/>
        </c:title>
        <c:majorTickMark val="out"/>
        <c:minorTickMark val="none"/>
        <c:tickLblPos val="nextTo"/>
        <c:txPr>
          <a:bodyPr rot="-1620000" vert="horz"/>
          <a:lstStyle/>
          <a:p>
            <a:pPr>
              <a:defRPr sz="1200"/>
            </a:pPr>
            <a:endParaRPr lang="en-US"/>
          </a:p>
        </c:txPr>
        <c:crossAx val="75313152"/>
        <c:crosses val="autoZero"/>
        <c:auto val="1"/>
        <c:lblAlgn val="ctr"/>
        <c:lblOffset val="100"/>
        <c:noMultiLvlLbl val="0"/>
      </c:catAx>
      <c:valAx>
        <c:axId val="75313152"/>
        <c:scaling>
          <c:orientation val="minMax"/>
        </c:scaling>
        <c:delete val="0"/>
        <c:axPos val="l"/>
        <c:title>
          <c:tx>
            <c:rich>
              <a:bodyPr rot="-5400000" vert="horz"/>
              <a:lstStyle/>
              <a:p>
                <a:pPr>
                  <a:defRPr/>
                </a:pPr>
                <a:r>
                  <a:rPr lang="en-NZ"/>
                  <a:t>Soluble Solids (Brix), TA (g/l),  pH  &amp; berry weights (g)</a:t>
                </a:r>
              </a:p>
            </c:rich>
          </c:tx>
          <c:layout/>
          <c:overlay val="0"/>
        </c:title>
        <c:numFmt formatCode="0" sourceLinked="0"/>
        <c:majorTickMark val="out"/>
        <c:minorTickMark val="none"/>
        <c:tickLblPos val="nextTo"/>
        <c:txPr>
          <a:bodyPr/>
          <a:lstStyle/>
          <a:p>
            <a:pPr>
              <a:defRPr sz="900"/>
            </a:pPr>
            <a:endParaRPr lang="en-US"/>
          </a:p>
        </c:txPr>
        <c:crossAx val="75306880"/>
        <c:crosses val="autoZero"/>
        <c:crossBetween val="between"/>
      </c:valAx>
    </c:plotArea>
    <c:legend>
      <c:legendPos val="r"/>
      <c:layout>
        <c:manualLayout>
          <c:xMode val="edge"/>
          <c:yMode val="edge"/>
          <c:x val="0.5601560796859375"/>
          <c:y val="0.1132204243167555"/>
          <c:w val="0.43732129259987129"/>
          <c:h val="0.13132317266788487"/>
        </c:manualLayout>
      </c:layout>
      <c:overlay val="0"/>
      <c:txPr>
        <a:bodyPr/>
        <a:lstStyle/>
        <a:p>
          <a:pPr>
            <a:defRPr sz="105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err="1">
                <a:effectLst/>
              </a:rPr>
              <a:t>Te</a:t>
            </a:r>
            <a:r>
              <a:rPr lang="en-US" sz="1800" b="1" i="0" baseline="0" dirty="0">
                <a:effectLst/>
              </a:rPr>
              <a:t> Awa Merlot Maturation 2014</a:t>
            </a:r>
            <a:endParaRPr lang="en-US" dirty="0">
              <a:effectLst/>
            </a:endParaRPr>
          </a:p>
        </c:rich>
      </c:tx>
      <c:layout/>
      <c:overlay val="0"/>
    </c:title>
    <c:autoTitleDeleted val="0"/>
    <c:plotArea>
      <c:layout>
        <c:manualLayout>
          <c:layoutTarget val="inner"/>
          <c:xMode val="edge"/>
          <c:yMode val="edge"/>
          <c:x val="8.0128406889618795E-2"/>
          <c:y val="0.123312680432523"/>
          <c:w val="0.69090948325560797"/>
          <c:h val="0.744531821919727"/>
        </c:manualLayout>
      </c:layout>
      <c:lineChart>
        <c:grouping val="standard"/>
        <c:varyColors val="0"/>
        <c:ser>
          <c:idx val="2"/>
          <c:order val="0"/>
          <c:tx>
            <c:strRef>
              <c:f>'[Peter Wood Maturity Graphs 2.xlsx]For Brix graphs'!$E$17</c:f>
              <c:strCache>
                <c:ptCount val="1"/>
                <c:pt idx="0">
                  <c:v>HML32: 40/30</c:v>
                </c:pt>
              </c:strCache>
            </c:strRef>
          </c:tx>
          <c:spPr>
            <a:ln>
              <a:solidFill>
                <a:srgbClr val="C0504D">
                  <a:lumMod val="75000"/>
                </a:srgbClr>
              </a:solidFill>
            </a:ln>
          </c:spPr>
          <c:marker>
            <c:symbol val="none"/>
          </c:marker>
          <c:cat>
            <c:numRef>
              <c:f>'[Peter Wood Maturity Graphs 2.xlsx]For Brix graphs'!$F$15:$J$15</c:f>
              <c:numCache>
                <c:formatCode>m/d/yyyy</c:formatCode>
                <c:ptCount val="5"/>
                <c:pt idx="0">
                  <c:v>41699</c:v>
                </c:pt>
                <c:pt idx="1">
                  <c:v>41706</c:v>
                </c:pt>
                <c:pt idx="2">
                  <c:v>41712</c:v>
                </c:pt>
                <c:pt idx="3">
                  <c:v>41718</c:v>
                </c:pt>
                <c:pt idx="4">
                  <c:v>41726</c:v>
                </c:pt>
              </c:numCache>
            </c:numRef>
          </c:cat>
          <c:val>
            <c:numRef>
              <c:f>'[Peter Wood Maturity Graphs 2.xlsx]For Brix graphs'!$F$17:$J$17</c:f>
              <c:numCache>
                <c:formatCode>General</c:formatCode>
                <c:ptCount val="5"/>
                <c:pt idx="0">
                  <c:v>15.8</c:v>
                </c:pt>
                <c:pt idx="1">
                  <c:v>18.899999999999999</c:v>
                </c:pt>
                <c:pt idx="2">
                  <c:v>20</c:v>
                </c:pt>
                <c:pt idx="3">
                  <c:v>21</c:v>
                </c:pt>
                <c:pt idx="4">
                  <c:v>21.7</c:v>
                </c:pt>
              </c:numCache>
            </c:numRef>
          </c:val>
          <c:smooth val="0"/>
        </c:ser>
        <c:ser>
          <c:idx val="5"/>
          <c:order val="1"/>
          <c:tx>
            <c:strRef>
              <c:f>'[Peter Wood Maturity Graphs 2.xlsx]For Brix graphs'!$E$18</c:f>
              <c:strCache>
                <c:ptCount val="1"/>
                <c:pt idx="0">
                  <c:v>HML32: 40/20</c:v>
                </c:pt>
              </c:strCache>
            </c:strRef>
          </c:tx>
          <c:spPr>
            <a:ln>
              <a:solidFill>
                <a:srgbClr val="C0504D">
                  <a:lumMod val="60000"/>
                  <a:lumOff val="40000"/>
                </a:srgbClr>
              </a:solidFill>
            </a:ln>
          </c:spPr>
          <c:marker>
            <c:symbol val="none"/>
          </c:marker>
          <c:cat>
            <c:numRef>
              <c:f>'[Peter Wood Maturity Graphs 2.xlsx]For Brix graphs'!$F$15:$J$15</c:f>
              <c:numCache>
                <c:formatCode>m/d/yyyy</c:formatCode>
                <c:ptCount val="5"/>
                <c:pt idx="0">
                  <c:v>41699</c:v>
                </c:pt>
                <c:pt idx="1">
                  <c:v>41706</c:v>
                </c:pt>
                <c:pt idx="2">
                  <c:v>41712</c:v>
                </c:pt>
                <c:pt idx="3">
                  <c:v>41718</c:v>
                </c:pt>
                <c:pt idx="4">
                  <c:v>41726</c:v>
                </c:pt>
              </c:numCache>
            </c:numRef>
          </c:cat>
          <c:val>
            <c:numRef>
              <c:f>'[Peter Wood Maturity Graphs 2.xlsx]For Brix graphs'!$F$18:$J$18</c:f>
              <c:numCache>
                <c:formatCode>General</c:formatCode>
                <c:ptCount val="5"/>
                <c:pt idx="0">
                  <c:v>15.9</c:v>
                </c:pt>
                <c:pt idx="1">
                  <c:v>18.100000000000001</c:v>
                </c:pt>
                <c:pt idx="2">
                  <c:v>18.3</c:v>
                </c:pt>
                <c:pt idx="3">
                  <c:v>19.899999999999999</c:v>
                </c:pt>
                <c:pt idx="4">
                  <c:v>21.3</c:v>
                </c:pt>
              </c:numCache>
            </c:numRef>
          </c:val>
          <c:smooth val="0"/>
        </c:ser>
        <c:ser>
          <c:idx val="0"/>
          <c:order val="2"/>
          <c:tx>
            <c:strRef>
              <c:f>'[Peter Wood Maturity Graphs 2.xlsx]For Brix graphs'!$E$21</c:f>
              <c:strCache>
                <c:ptCount val="1"/>
                <c:pt idx="0">
                  <c:v>HML32: 30/20</c:v>
                </c:pt>
              </c:strCache>
            </c:strRef>
          </c:tx>
          <c:spPr>
            <a:ln>
              <a:solidFill>
                <a:srgbClr val="F79646">
                  <a:lumMod val="75000"/>
                </a:srgbClr>
              </a:solidFill>
            </a:ln>
          </c:spPr>
          <c:marker>
            <c:symbol val="none"/>
          </c:marker>
          <c:cat>
            <c:numRef>
              <c:f>'[Peter Wood Maturity Graphs 2.xlsx]For Brix graphs'!$F$15:$J$15</c:f>
              <c:numCache>
                <c:formatCode>m/d/yyyy</c:formatCode>
                <c:ptCount val="5"/>
                <c:pt idx="0">
                  <c:v>41699</c:v>
                </c:pt>
                <c:pt idx="1">
                  <c:v>41706</c:v>
                </c:pt>
                <c:pt idx="2">
                  <c:v>41712</c:v>
                </c:pt>
                <c:pt idx="3">
                  <c:v>41718</c:v>
                </c:pt>
                <c:pt idx="4">
                  <c:v>41726</c:v>
                </c:pt>
              </c:numCache>
            </c:numRef>
          </c:cat>
          <c:val>
            <c:numRef>
              <c:f>'[Peter Wood Maturity Graphs 2.xlsx]For Brix graphs'!$F$21:$J$21</c:f>
              <c:numCache>
                <c:formatCode>General</c:formatCode>
                <c:ptCount val="5"/>
                <c:pt idx="0">
                  <c:v>16.2</c:v>
                </c:pt>
                <c:pt idx="1">
                  <c:v>17.899999999999999</c:v>
                </c:pt>
                <c:pt idx="2">
                  <c:v>18.7</c:v>
                </c:pt>
                <c:pt idx="3">
                  <c:v>20.3</c:v>
                </c:pt>
                <c:pt idx="4">
                  <c:v>21.1</c:v>
                </c:pt>
              </c:numCache>
            </c:numRef>
          </c:val>
          <c:smooth val="0"/>
        </c:ser>
        <c:ser>
          <c:idx val="4"/>
          <c:order val="3"/>
          <c:tx>
            <c:strRef>
              <c:f>'[Peter Wood Maturity Graphs 2.xlsx]For Brix graphs'!$E$23</c:f>
              <c:strCache>
                <c:ptCount val="1"/>
                <c:pt idx="0">
                  <c:v>HML32: 20</c:v>
                </c:pt>
              </c:strCache>
            </c:strRef>
          </c:tx>
          <c:spPr>
            <a:ln>
              <a:solidFill>
                <a:srgbClr val="FFC000"/>
              </a:solidFill>
            </a:ln>
          </c:spPr>
          <c:marker>
            <c:symbol val="none"/>
          </c:marker>
          <c:cat>
            <c:numRef>
              <c:f>'[Peter Wood Maturity Graphs 2.xlsx]For Brix graphs'!$F$15:$J$15</c:f>
              <c:numCache>
                <c:formatCode>m/d/yyyy</c:formatCode>
                <c:ptCount val="5"/>
                <c:pt idx="0">
                  <c:v>41699</c:v>
                </c:pt>
                <c:pt idx="1">
                  <c:v>41706</c:v>
                </c:pt>
                <c:pt idx="2">
                  <c:v>41712</c:v>
                </c:pt>
                <c:pt idx="3">
                  <c:v>41718</c:v>
                </c:pt>
                <c:pt idx="4">
                  <c:v>41726</c:v>
                </c:pt>
              </c:numCache>
            </c:numRef>
          </c:cat>
          <c:val>
            <c:numRef>
              <c:f>'[Peter Wood Maturity Graphs 2.xlsx]For Brix graphs'!$F$23:$J$23</c:f>
              <c:numCache>
                <c:formatCode>General</c:formatCode>
                <c:ptCount val="5"/>
                <c:pt idx="0">
                  <c:v>14.5</c:v>
                </c:pt>
                <c:pt idx="1">
                  <c:v>17.5</c:v>
                </c:pt>
                <c:pt idx="2">
                  <c:v>18.2</c:v>
                </c:pt>
                <c:pt idx="3">
                  <c:v>19.100000000000001</c:v>
                </c:pt>
                <c:pt idx="4">
                  <c:v>19.899999999999999</c:v>
                </c:pt>
              </c:numCache>
            </c:numRef>
          </c:val>
          <c:smooth val="0"/>
        </c:ser>
        <c:ser>
          <c:idx val="8"/>
          <c:order val="4"/>
          <c:tx>
            <c:strRef>
              <c:f>'[Peter Wood Maturity Graphs 2.xlsx]For Brix graphs'!$E$25</c:f>
              <c:strCache>
                <c:ptCount val="1"/>
                <c:pt idx="0">
                  <c:v>Control (10day)</c:v>
                </c:pt>
              </c:strCache>
            </c:strRef>
          </c:tx>
          <c:spPr>
            <a:ln>
              <a:solidFill>
                <a:srgbClr val="9BBB59">
                  <a:lumMod val="75000"/>
                </a:srgbClr>
              </a:solidFill>
              <a:prstDash val="sysDash"/>
            </a:ln>
          </c:spPr>
          <c:marker>
            <c:symbol val="none"/>
          </c:marker>
          <c:cat>
            <c:numRef>
              <c:f>'[Peter Wood Maturity Graphs 2.xlsx]For Brix graphs'!$F$15:$J$15</c:f>
              <c:numCache>
                <c:formatCode>m/d/yyyy</c:formatCode>
                <c:ptCount val="5"/>
                <c:pt idx="0">
                  <c:v>41699</c:v>
                </c:pt>
                <c:pt idx="1">
                  <c:v>41706</c:v>
                </c:pt>
                <c:pt idx="2">
                  <c:v>41712</c:v>
                </c:pt>
                <c:pt idx="3">
                  <c:v>41718</c:v>
                </c:pt>
                <c:pt idx="4">
                  <c:v>41726</c:v>
                </c:pt>
              </c:numCache>
            </c:numRef>
          </c:cat>
          <c:val>
            <c:numRef>
              <c:f>'[Peter Wood Maturity Graphs 2.xlsx]For Brix graphs'!$F$25:$J$25</c:f>
              <c:numCache>
                <c:formatCode>General</c:formatCode>
                <c:ptCount val="5"/>
                <c:pt idx="0">
                  <c:v>14.7</c:v>
                </c:pt>
                <c:pt idx="1">
                  <c:v>17.5</c:v>
                </c:pt>
                <c:pt idx="2">
                  <c:v>17.3</c:v>
                </c:pt>
                <c:pt idx="3">
                  <c:v>18.399999999999999</c:v>
                </c:pt>
                <c:pt idx="4">
                  <c:v>19.399999999999999</c:v>
                </c:pt>
              </c:numCache>
            </c:numRef>
          </c:val>
          <c:smooth val="0"/>
        </c:ser>
        <c:dLbls>
          <c:showLegendKey val="0"/>
          <c:showVal val="0"/>
          <c:showCatName val="0"/>
          <c:showSerName val="0"/>
          <c:showPercent val="0"/>
          <c:showBubbleSize val="0"/>
        </c:dLbls>
        <c:marker val="1"/>
        <c:smooth val="0"/>
        <c:axId val="77700480"/>
        <c:axId val="78063488"/>
      </c:lineChart>
      <c:dateAx>
        <c:axId val="77700480"/>
        <c:scaling>
          <c:orientation val="minMax"/>
        </c:scaling>
        <c:delete val="0"/>
        <c:axPos val="b"/>
        <c:numFmt formatCode="m/d/yyyy" sourceLinked="1"/>
        <c:majorTickMark val="out"/>
        <c:minorTickMark val="none"/>
        <c:tickLblPos val="nextTo"/>
        <c:crossAx val="78063488"/>
        <c:crosses val="autoZero"/>
        <c:auto val="0"/>
        <c:lblOffset val="100"/>
        <c:baseTimeUnit val="days"/>
        <c:majorUnit val="2"/>
        <c:majorTimeUnit val="days"/>
        <c:minorUnit val="1"/>
        <c:minorTimeUnit val="days"/>
      </c:dateAx>
      <c:valAx>
        <c:axId val="78063488"/>
        <c:scaling>
          <c:orientation val="minMax"/>
          <c:max val="22"/>
          <c:min val="14"/>
        </c:scaling>
        <c:delete val="0"/>
        <c:axPos val="l"/>
        <c:majorGridlines/>
        <c:title>
          <c:tx>
            <c:rich>
              <a:bodyPr/>
              <a:lstStyle/>
              <a:p>
                <a:pPr>
                  <a:defRPr sz="1200"/>
                </a:pPr>
                <a:r>
                  <a:rPr lang="en-US" sz="1200" b="1" i="0" u="none" strike="noStrike" baseline="0">
                    <a:effectLst/>
                  </a:rPr>
                  <a:t>Soluble Solids (Brix</a:t>
                </a:r>
                <a:r>
                  <a:rPr lang="en-US" sz="1200" b="1" i="0" u="none" strike="noStrike" baseline="0"/>
                  <a:t> )</a:t>
                </a:r>
                <a:endParaRPr lang="en-US" sz="1200"/>
              </a:p>
            </c:rich>
          </c:tx>
          <c:layout>
            <c:manualLayout>
              <c:xMode val="edge"/>
              <c:yMode val="edge"/>
              <c:x val="1.47224637226519E-2"/>
              <c:y val="0.43710168051367299"/>
            </c:manualLayout>
          </c:layout>
          <c:overlay val="0"/>
        </c:title>
        <c:numFmt formatCode="General" sourceLinked="1"/>
        <c:majorTickMark val="none"/>
        <c:minorTickMark val="none"/>
        <c:tickLblPos val="nextTo"/>
        <c:crossAx val="77700480"/>
        <c:crosses val="autoZero"/>
        <c:crossBetween val="between"/>
        <c:majorUnit val="4"/>
      </c:valAx>
    </c:plotArea>
    <c:legend>
      <c:legendPos val="r"/>
      <c:layout>
        <c:manualLayout>
          <c:xMode val="edge"/>
          <c:yMode val="edge"/>
          <c:x val="0.81320005051287303"/>
          <c:y val="0.32296702696116197"/>
          <c:w val="0.173826977066313"/>
          <c:h val="0.52432486134019296"/>
        </c:manualLayout>
      </c:layout>
      <c:overlay val="0"/>
      <c:txPr>
        <a:bodyPr/>
        <a:lstStyle/>
        <a:p>
          <a:pPr>
            <a:defRPr sz="1050"/>
          </a:pPr>
          <a:endParaRPr lang="en-US"/>
        </a:p>
      </c:txPr>
    </c:legend>
    <c:plotVisOnly val="1"/>
    <c:dispBlanksAs val="zero"/>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pivotSource>
    <c:name>[EIT results graphed PW July 2014 Treatment added and colour coded 3 8 14.xlsx]graph Tannins!PivotTable1</c:name>
    <c:fmtId val="3"/>
  </c:pivotSource>
  <c:chart>
    <c:autoTitleDeleted val="1"/>
    <c:pivotFmts>
      <c:pivotFmt>
        <c:idx val="0"/>
        <c:spPr>
          <a:solidFill>
            <a:schemeClr val="tx1">
              <a:lumMod val="50000"/>
              <a:lumOff val="50000"/>
            </a:schemeClr>
          </a:solidFill>
        </c:spPr>
        <c:marker>
          <c:symbol val="none"/>
        </c:marker>
        <c:dLbl>
          <c:idx val="0"/>
          <c:spPr/>
          <c:txPr>
            <a:bodyPr/>
            <a:lstStyle/>
            <a:p>
              <a:pPr>
                <a:defRPr sz="800" b="1"/>
              </a:pPr>
              <a:endParaRPr lang="en-US"/>
            </a:p>
          </c:txPr>
          <c:showLegendKey val="0"/>
          <c:showVal val="1"/>
          <c:showCatName val="0"/>
          <c:showSerName val="0"/>
          <c:showPercent val="0"/>
          <c:showBubbleSize val="0"/>
        </c:dLbl>
      </c:pivotFmt>
      <c:pivotFmt>
        <c:idx val="1"/>
        <c:spPr>
          <a:solidFill>
            <a:schemeClr val="accent2">
              <a:lumMod val="75000"/>
            </a:schemeClr>
          </a:solidFill>
        </c:spPr>
        <c:marker>
          <c:symbol val="none"/>
        </c:marker>
        <c:dLbl>
          <c:idx val="0"/>
          <c:spPr/>
          <c:txPr>
            <a:bodyPr/>
            <a:lstStyle/>
            <a:p>
              <a:pPr>
                <a:defRPr sz="800" b="1"/>
              </a:pPr>
              <a:endParaRPr lang="en-US"/>
            </a:p>
          </c:txPr>
          <c:showLegendKey val="0"/>
          <c:showVal val="1"/>
          <c:showCatName val="0"/>
          <c:showSerName val="0"/>
          <c:showPercent val="0"/>
          <c:showBubbleSize val="0"/>
        </c:dLbl>
      </c:pivotFmt>
      <c:pivotFmt>
        <c:idx val="2"/>
      </c:pivotFmt>
      <c:pivotFmt>
        <c:idx val="3"/>
      </c:pivotFmt>
      <c:pivotFmt>
        <c:idx val="4"/>
      </c:pivotFmt>
      <c:pivotFmt>
        <c:idx val="5"/>
      </c:pivotFmt>
      <c:pivotFmt>
        <c:idx val="6"/>
        <c:spPr>
          <a:solidFill>
            <a:schemeClr val="tx1">
              <a:lumMod val="50000"/>
              <a:lumOff val="50000"/>
            </a:schemeClr>
          </a:solidFill>
        </c:spPr>
        <c:marker>
          <c:symbol val="none"/>
        </c:marker>
        <c:dLbl>
          <c:idx val="0"/>
          <c:spPr/>
          <c:txPr>
            <a:bodyPr/>
            <a:lstStyle/>
            <a:p>
              <a:pPr>
                <a:defRPr sz="800" b="1"/>
              </a:pPr>
              <a:endParaRPr lang="en-US"/>
            </a:p>
          </c:txPr>
          <c:showLegendKey val="0"/>
          <c:showVal val="1"/>
          <c:showCatName val="0"/>
          <c:showSerName val="0"/>
          <c:showPercent val="0"/>
          <c:showBubbleSize val="0"/>
        </c:dLbl>
      </c:pivotFmt>
      <c:pivotFmt>
        <c:idx val="7"/>
        <c:spPr>
          <a:solidFill>
            <a:schemeClr val="accent2">
              <a:lumMod val="75000"/>
            </a:schemeClr>
          </a:solidFill>
        </c:spPr>
        <c:marker>
          <c:symbol val="none"/>
        </c:marker>
        <c:dLbl>
          <c:idx val="0"/>
          <c:spPr/>
          <c:txPr>
            <a:bodyPr/>
            <a:lstStyle/>
            <a:p>
              <a:pPr>
                <a:defRPr sz="800" b="1"/>
              </a:pPr>
              <a:endParaRPr lang="en-US"/>
            </a:p>
          </c:txPr>
          <c:showLegendKey val="0"/>
          <c:showVal val="1"/>
          <c:showCatName val="0"/>
          <c:showSerName val="0"/>
          <c:showPercent val="0"/>
          <c:showBubbleSize val="0"/>
        </c:dLbl>
      </c:pivotFmt>
      <c:pivotFmt>
        <c:idx val="8"/>
        <c:spPr>
          <a:solidFill>
            <a:schemeClr val="tx1">
              <a:lumMod val="50000"/>
              <a:lumOff val="50000"/>
            </a:schemeClr>
          </a:solidFill>
        </c:spPr>
        <c:marker>
          <c:symbol val="none"/>
        </c:marker>
        <c:dLbl>
          <c:idx val="0"/>
          <c:spPr/>
          <c:txPr>
            <a:bodyPr/>
            <a:lstStyle/>
            <a:p>
              <a:pPr>
                <a:defRPr sz="800" b="1"/>
              </a:pPr>
              <a:endParaRPr lang="en-US"/>
            </a:p>
          </c:txPr>
          <c:showLegendKey val="0"/>
          <c:showVal val="1"/>
          <c:showCatName val="0"/>
          <c:showSerName val="0"/>
          <c:showPercent val="0"/>
          <c:showBubbleSize val="0"/>
        </c:dLbl>
      </c:pivotFmt>
      <c:pivotFmt>
        <c:idx val="9"/>
        <c:spPr>
          <a:solidFill>
            <a:schemeClr val="accent2">
              <a:lumMod val="75000"/>
            </a:schemeClr>
          </a:solidFill>
        </c:spPr>
        <c:marker>
          <c:symbol val="none"/>
        </c:marker>
        <c:dLbl>
          <c:idx val="0"/>
          <c:spPr/>
          <c:txPr>
            <a:bodyPr/>
            <a:lstStyle/>
            <a:p>
              <a:pPr>
                <a:defRPr sz="800" b="1"/>
              </a:pPr>
              <a:endParaRPr lang="en-US"/>
            </a:p>
          </c:txPr>
          <c:showLegendKey val="0"/>
          <c:showVal val="1"/>
          <c:showCatName val="0"/>
          <c:showSerName val="0"/>
          <c:showPercent val="0"/>
          <c:showBubbleSize val="0"/>
        </c:dLbl>
      </c:pivotFmt>
    </c:pivotFmts>
    <c:plotArea>
      <c:layout>
        <c:manualLayout>
          <c:layoutTarget val="inner"/>
          <c:xMode val="edge"/>
          <c:yMode val="edge"/>
          <c:x val="6.9555406183983093E-2"/>
          <c:y val="0.1250001620167849"/>
          <c:w val="0.91933454964470906"/>
          <c:h val="0.78216843264962266"/>
        </c:manualLayout>
      </c:layout>
      <c:barChart>
        <c:barDir val="col"/>
        <c:grouping val="clustered"/>
        <c:varyColors val="0"/>
        <c:ser>
          <c:idx val="0"/>
          <c:order val="0"/>
          <c:tx>
            <c:strRef>
              <c:f>'graph Tannins'!$B$3:$B$4</c:f>
              <c:strCache>
                <c:ptCount val="1"/>
                <c:pt idx="0">
                  <c:v>Average of Total Tannins</c:v>
                </c:pt>
              </c:strCache>
            </c:strRef>
          </c:tx>
          <c:spPr>
            <a:solidFill>
              <a:schemeClr val="tx1">
                <a:lumMod val="50000"/>
                <a:lumOff val="50000"/>
              </a:schemeClr>
            </a:solidFill>
          </c:spPr>
          <c:invertIfNegative val="0"/>
          <c:dLbls>
            <c:showLegendKey val="0"/>
            <c:showVal val="1"/>
            <c:showCatName val="0"/>
            <c:showSerName val="0"/>
            <c:showPercent val="0"/>
            <c:showBubbleSize val="0"/>
            <c:showLeaderLines val="0"/>
          </c:dLbls>
          <c:cat>
            <c:strRef>
              <c:f>'graph Tannins'!$A$5:$A$10</c:f>
              <c:strCache>
                <c:ptCount val="5"/>
                <c:pt idx="0">
                  <c:v>Untreated</c:v>
                </c:pt>
                <c:pt idx="1">
                  <c:v>20</c:v>
                </c:pt>
                <c:pt idx="2">
                  <c:v>30/20</c:v>
                </c:pt>
                <c:pt idx="3">
                  <c:v>40/20</c:v>
                </c:pt>
                <c:pt idx="4">
                  <c:v>40/30</c:v>
                </c:pt>
              </c:strCache>
            </c:strRef>
          </c:cat>
          <c:val>
            <c:numRef>
              <c:f>'graph Tannins'!$B$5:$B$10</c:f>
              <c:numCache>
                <c:formatCode>0.00</c:formatCode>
                <c:ptCount val="5"/>
                <c:pt idx="0">
                  <c:v>0.66525000000000001</c:v>
                </c:pt>
                <c:pt idx="1">
                  <c:v>0.77685000000000004</c:v>
                </c:pt>
                <c:pt idx="2">
                  <c:v>0.6925</c:v>
                </c:pt>
                <c:pt idx="3">
                  <c:v>0.61170000000000002</c:v>
                </c:pt>
                <c:pt idx="4">
                  <c:v>0.9718500000000001</c:v>
                </c:pt>
              </c:numCache>
            </c:numRef>
          </c:val>
        </c:ser>
        <c:ser>
          <c:idx val="1"/>
          <c:order val="1"/>
          <c:tx>
            <c:strRef>
              <c:f>'graph Tannins'!$C$3:$C$4</c:f>
              <c:strCache>
                <c:ptCount val="1"/>
                <c:pt idx="0">
                  <c:v>Average of Pigmented Tannins</c:v>
                </c:pt>
              </c:strCache>
            </c:strRef>
          </c:tx>
          <c:spPr>
            <a:solidFill>
              <a:schemeClr val="accent2">
                <a:lumMod val="75000"/>
              </a:schemeClr>
            </a:solidFill>
          </c:spPr>
          <c:invertIfNegative val="0"/>
          <c:dLbls>
            <c:showLegendKey val="0"/>
            <c:showVal val="1"/>
            <c:showCatName val="0"/>
            <c:showSerName val="0"/>
            <c:showPercent val="0"/>
            <c:showBubbleSize val="0"/>
            <c:showLeaderLines val="0"/>
          </c:dLbls>
          <c:cat>
            <c:strRef>
              <c:f>'graph Tannins'!$A$5:$A$10</c:f>
              <c:strCache>
                <c:ptCount val="5"/>
                <c:pt idx="0">
                  <c:v>Untreated</c:v>
                </c:pt>
                <c:pt idx="1">
                  <c:v>20</c:v>
                </c:pt>
                <c:pt idx="2">
                  <c:v>30/20</c:v>
                </c:pt>
                <c:pt idx="3">
                  <c:v>40/20</c:v>
                </c:pt>
                <c:pt idx="4">
                  <c:v>40/30</c:v>
                </c:pt>
              </c:strCache>
            </c:strRef>
          </c:cat>
          <c:val>
            <c:numRef>
              <c:f>'graph Tannins'!$C$5:$C$10</c:f>
              <c:numCache>
                <c:formatCode>0.00</c:formatCode>
                <c:ptCount val="5"/>
                <c:pt idx="0">
                  <c:v>0.77</c:v>
                </c:pt>
                <c:pt idx="1">
                  <c:v>0.745</c:v>
                </c:pt>
                <c:pt idx="2">
                  <c:v>0.70499999999999996</c:v>
                </c:pt>
                <c:pt idx="3">
                  <c:v>0.66</c:v>
                </c:pt>
                <c:pt idx="4">
                  <c:v>1.4550000000000001</c:v>
                </c:pt>
              </c:numCache>
            </c:numRef>
          </c:val>
        </c:ser>
        <c:dLbls>
          <c:showLegendKey val="0"/>
          <c:showVal val="0"/>
          <c:showCatName val="0"/>
          <c:showSerName val="0"/>
          <c:showPercent val="0"/>
          <c:showBubbleSize val="0"/>
        </c:dLbls>
        <c:gapWidth val="150"/>
        <c:axId val="79980800"/>
        <c:axId val="80007168"/>
      </c:barChart>
      <c:catAx>
        <c:axId val="79980800"/>
        <c:scaling>
          <c:orientation val="minMax"/>
        </c:scaling>
        <c:delete val="0"/>
        <c:axPos val="b"/>
        <c:majorTickMark val="out"/>
        <c:minorTickMark val="none"/>
        <c:tickLblPos val="nextTo"/>
        <c:crossAx val="80007168"/>
        <c:crosses val="autoZero"/>
        <c:auto val="1"/>
        <c:lblAlgn val="ctr"/>
        <c:lblOffset val="100"/>
        <c:noMultiLvlLbl val="0"/>
      </c:catAx>
      <c:valAx>
        <c:axId val="80007168"/>
        <c:scaling>
          <c:orientation val="minMax"/>
        </c:scaling>
        <c:delete val="0"/>
        <c:axPos val="l"/>
        <c:numFmt formatCode="0.00" sourceLinked="1"/>
        <c:majorTickMark val="out"/>
        <c:minorTickMark val="none"/>
        <c:tickLblPos val="nextTo"/>
        <c:crossAx val="79980800"/>
        <c:crosses val="autoZero"/>
        <c:crossBetween val="between"/>
      </c:valAx>
    </c:plotArea>
    <c:legend>
      <c:legendPos val="r"/>
      <c:layout>
        <c:manualLayout>
          <c:xMode val="edge"/>
          <c:yMode val="edge"/>
          <c:x val="0.25918213953976887"/>
          <c:y val="0.19406040253103168"/>
          <c:w val="0.47493633826497944"/>
          <c:h val="0.16185865655681927"/>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pivotSource>
    <c:name>[Total Phenolics graph.xlsx]graph!PivotTable2</c:name>
    <c:fmtId val="-1"/>
  </c:pivotSource>
  <c:chart>
    <c:autoTitleDeleted val="1"/>
    <c:pivotFmts>
      <c:pivotFmt>
        <c:idx val="0"/>
        <c:dLbl>
          <c:idx val="0"/>
          <c:showLegendKey val="0"/>
          <c:showVal val="1"/>
          <c:showCatName val="0"/>
          <c:showSerName val="0"/>
          <c:showPercent val="0"/>
          <c:showBubbleSize val="0"/>
        </c:dLbl>
      </c:pivotFmt>
      <c:pivotFmt>
        <c:idx val="1"/>
        <c:dLbl>
          <c:idx val="0"/>
          <c:showLegendKey val="0"/>
          <c:showVal val="1"/>
          <c:showCatName val="0"/>
          <c:showSerName val="0"/>
          <c:showPercent val="0"/>
          <c:showBubbleSize val="0"/>
        </c:dLbl>
      </c:pivotFmt>
      <c:pivotFmt>
        <c:idx val="2"/>
        <c:marker>
          <c:symbol val="none"/>
        </c:marker>
        <c:dLbl>
          <c:idx val="0"/>
          <c:numFmt formatCode="#,##0" sourceLinked="0"/>
          <c:spPr/>
          <c:txPr>
            <a:bodyPr/>
            <a:lstStyle/>
            <a:p>
              <a:pPr>
                <a:defRPr sz="800"/>
              </a:pPr>
              <a:endParaRPr lang="en-US"/>
            </a:p>
          </c:txPr>
          <c:showLegendKey val="0"/>
          <c:showVal val="1"/>
          <c:showCatName val="0"/>
          <c:showSerName val="0"/>
          <c:showPercent val="0"/>
          <c:showBubbleSize val="0"/>
        </c:dLbl>
      </c:pivotFmt>
      <c:pivotFmt>
        <c:idx val="3"/>
        <c:spPr>
          <a:solidFill>
            <a:srgbClr val="FF0000"/>
          </a:solidFill>
        </c:spPr>
      </c:pivotFmt>
      <c:pivotFmt>
        <c:idx val="4"/>
        <c:spPr>
          <a:solidFill>
            <a:srgbClr val="FF0000"/>
          </a:solidFill>
        </c:spPr>
      </c:pivotFmt>
      <c:pivotFmt>
        <c:idx val="5"/>
        <c:spPr>
          <a:solidFill>
            <a:schemeClr val="bg2">
              <a:lumMod val="50000"/>
            </a:schemeClr>
          </a:solidFill>
        </c:spPr>
      </c:pivotFmt>
      <c:pivotFmt>
        <c:idx val="6"/>
        <c:spPr>
          <a:solidFill>
            <a:schemeClr val="bg2">
              <a:lumMod val="50000"/>
            </a:schemeClr>
          </a:solidFill>
        </c:spPr>
      </c:pivotFmt>
      <c:pivotFmt>
        <c:idx val="7"/>
        <c:spPr>
          <a:solidFill>
            <a:schemeClr val="accent2"/>
          </a:solidFill>
        </c:spPr>
      </c:pivotFmt>
      <c:pivotFmt>
        <c:idx val="8"/>
        <c:spPr>
          <a:solidFill>
            <a:schemeClr val="accent2"/>
          </a:solidFill>
        </c:spPr>
      </c:pivotFmt>
      <c:pivotFmt>
        <c:idx val="9"/>
        <c:spPr>
          <a:solidFill>
            <a:srgbClr val="FF00FF"/>
          </a:solidFill>
        </c:spPr>
      </c:pivotFmt>
      <c:pivotFmt>
        <c:idx val="10"/>
        <c:spPr>
          <a:solidFill>
            <a:srgbClr val="FF00FF"/>
          </a:solidFill>
        </c:spPr>
      </c:pivotFmt>
      <c:pivotFmt>
        <c:idx val="11"/>
        <c:spPr>
          <a:solidFill>
            <a:srgbClr val="00B050"/>
          </a:solidFill>
        </c:spPr>
        <c:marker>
          <c:symbol val="none"/>
        </c:marker>
        <c:dLbl>
          <c:idx val="0"/>
          <c:numFmt formatCode="#,##0.00" sourceLinked="0"/>
          <c:spPr/>
          <c:txPr>
            <a:bodyPr/>
            <a:lstStyle/>
            <a:p>
              <a:pPr>
                <a:defRPr sz="600"/>
              </a:pPr>
              <a:endParaRPr lang="en-US"/>
            </a:p>
          </c:txPr>
          <c:showLegendKey val="0"/>
          <c:showVal val="1"/>
          <c:showCatName val="0"/>
          <c:showSerName val="0"/>
          <c:showPercent val="0"/>
          <c:showBubbleSize val="0"/>
        </c:dLbl>
      </c:pivotFmt>
      <c:pivotFmt>
        <c:idx val="12"/>
        <c:spPr>
          <a:solidFill>
            <a:srgbClr val="00B050"/>
          </a:solidFill>
        </c:spPr>
      </c:pivotFmt>
      <c:pivotFmt>
        <c:idx val="13"/>
        <c:spPr>
          <a:solidFill>
            <a:srgbClr val="00B050"/>
          </a:solidFill>
        </c:spPr>
      </c:pivotFmt>
      <c:pivotFmt>
        <c:idx val="14"/>
        <c:spPr>
          <a:solidFill>
            <a:srgbClr val="00B050"/>
          </a:solidFill>
        </c:spPr>
      </c:pivotFmt>
      <c:pivotFmt>
        <c:idx val="15"/>
        <c:spPr>
          <a:solidFill>
            <a:srgbClr val="00B050"/>
          </a:solidFill>
        </c:spPr>
      </c:pivotFmt>
      <c:pivotFmt>
        <c:idx val="16"/>
        <c:marker>
          <c:symbol val="none"/>
        </c:marker>
      </c:pivotFmt>
      <c:pivotFmt>
        <c:idx val="17"/>
        <c:marker>
          <c:symbol val="none"/>
        </c:marker>
        <c:dLbl>
          <c:idx val="0"/>
          <c:spPr/>
          <c:txPr>
            <a:bodyPr/>
            <a:lstStyle/>
            <a:p>
              <a:pPr>
                <a:defRPr sz="800"/>
              </a:pPr>
              <a:endParaRPr lang="en-US"/>
            </a:p>
          </c:txPr>
          <c:showLegendKey val="0"/>
          <c:showVal val="1"/>
          <c:showCatName val="0"/>
          <c:showSerName val="0"/>
          <c:showPercent val="0"/>
          <c:showBubbleSize val="0"/>
        </c:dLbl>
      </c:pivotFmt>
      <c:pivotFmt>
        <c:idx val="18"/>
        <c:spPr>
          <a:solidFill>
            <a:srgbClr val="00863D"/>
          </a:solidFill>
        </c:spPr>
      </c:pivotFmt>
      <c:pivotFmt>
        <c:idx val="19"/>
        <c:spPr>
          <a:solidFill>
            <a:srgbClr val="00B050"/>
          </a:solidFill>
        </c:spPr>
      </c:pivotFmt>
      <c:pivotFmt>
        <c:idx val="20"/>
        <c:spPr>
          <a:solidFill>
            <a:srgbClr val="FFFFCC"/>
          </a:solidFill>
        </c:spPr>
      </c:pivotFmt>
      <c:pivotFmt>
        <c:idx val="21"/>
        <c:spPr>
          <a:solidFill>
            <a:srgbClr val="FFFF00"/>
          </a:solidFill>
        </c:spPr>
      </c:pivotFmt>
      <c:pivotFmt>
        <c:idx val="22"/>
        <c:spPr>
          <a:solidFill>
            <a:srgbClr val="FFFF00"/>
          </a:solidFill>
        </c:spPr>
      </c:pivotFmt>
      <c:pivotFmt>
        <c:idx val="23"/>
        <c:spPr>
          <a:solidFill>
            <a:srgbClr val="FFFF00"/>
          </a:solidFill>
        </c:spPr>
      </c:pivotFmt>
      <c:pivotFmt>
        <c:idx val="24"/>
        <c:spPr>
          <a:solidFill>
            <a:srgbClr val="FFFFCC"/>
          </a:solidFill>
        </c:spPr>
      </c:pivotFmt>
      <c:pivotFmt>
        <c:idx val="25"/>
        <c:spPr>
          <a:solidFill>
            <a:srgbClr val="FFC000"/>
          </a:solidFill>
        </c:spPr>
      </c:pivotFmt>
      <c:pivotFmt>
        <c:idx val="26"/>
        <c:spPr>
          <a:solidFill>
            <a:srgbClr val="FFDE75"/>
          </a:solidFill>
        </c:spPr>
      </c:pivotFmt>
      <c:pivotFmt>
        <c:idx val="27"/>
        <c:spPr>
          <a:solidFill>
            <a:srgbClr val="9A7500"/>
          </a:solidFill>
        </c:spPr>
      </c:pivotFmt>
      <c:pivotFmt>
        <c:idx val="28"/>
        <c:spPr>
          <a:solidFill>
            <a:srgbClr val="FFC000"/>
          </a:solidFill>
        </c:spPr>
      </c:pivotFmt>
      <c:pivotFmt>
        <c:idx val="29"/>
        <c:spPr>
          <a:solidFill>
            <a:srgbClr val="92D050"/>
          </a:solidFill>
        </c:spPr>
      </c:pivotFmt>
      <c:pivotFmt>
        <c:idx val="30"/>
        <c:spPr>
          <a:solidFill>
            <a:srgbClr val="92D050"/>
          </a:solidFill>
        </c:spPr>
      </c:pivotFmt>
      <c:pivotFmt>
        <c:idx val="31"/>
        <c:spPr>
          <a:solidFill>
            <a:srgbClr val="92D050"/>
          </a:solidFill>
        </c:spPr>
      </c:pivotFmt>
      <c:pivotFmt>
        <c:idx val="32"/>
        <c:spPr>
          <a:solidFill>
            <a:srgbClr val="92D050"/>
          </a:solidFill>
        </c:spPr>
      </c:pivotFmt>
      <c:pivotFmt>
        <c:idx val="33"/>
        <c:spPr>
          <a:solidFill>
            <a:srgbClr val="92D050"/>
          </a:solidFill>
        </c:spPr>
      </c:pivotFmt>
      <c:pivotFmt>
        <c:idx val="34"/>
        <c:spPr>
          <a:solidFill>
            <a:srgbClr val="92D050"/>
          </a:solidFill>
        </c:spPr>
      </c:pivotFmt>
      <c:pivotFmt>
        <c:idx val="35"/>
        <c:spPr>
          <a:solidFill>
            <a:sysClr val="windowText" lastClr="000000">
              <a:lumMod val="65000"/>
              <a:lumOff val="35000"/>
            </a:sysClr>
          </a:solidFill>
        </c:spPr>
      </c:pivotFmt>
      <c:pivotFmt>
        <c:idx val="36"/>
        <c:spPr>
          <a:solidFill>
            <a:sysClr val="windowText" lastClr="000000">
              <a:lumMod val="65000"/>
              <a:lumOff val="35000"/>
            </a:sysClr>
          </a:solidFill>
        </c:spPr>
      </c:pivotFmt>
      <c:pivotFmt>
        <c:idx val="37"/>
        <c:spPr>
          <a:solidFill>
            <a:sysClr val="windowText" lastClr="000000">
              <a:lumMod val="65000"/>
              <a:lumOff val="35000"/>
            </a:sysClr>
          </a:solidFill>
        </c:spPr>
      </c:pivotFmt>
      <c:pivotFmt>
        <c:idx val="38"/>
        <c:spPr>
          <a:solidFill>
            <a:srgbClr val="00B0F0"/>
          </a:solidFill>
        </c:spPr>
      </c:pivotFmt>
      <c:pivotFmt>
        <c:idx val="39"/>
        <c:spPr>
          <a:solidFill>
            <a:srgbClr val="0070C0"/>
          </a:solidFill>
        </c:spPr>
      </c:pivotFmt>
      <c:pivotFmt>
        <c:idx val="40"/>
        <c:spPr>
          <a:solidFill>
            <a:srgbClr val="0070C0"/>
          </a:solidFill>
        </c:spPr>
      </c:pivotFmt>
      <c:pivotFmt>
        <c:idx val="41"/>
        <c:spPr>
          <a:solidFill>
            <a:srgbClr val="0070C0"/>
          </a:solidFill>
        </c:spPr>
      </c:pivotFmt>
      <c:pivotFmt>
        <c:idx val="42"/>
        <c:marker>
          <c:symbol val="none"/>
        </c:marker>
        <c:dLbl>
          <c:idx val="0"/>
          <c:numFmt formatCode="#,##0.00" sourceLinked="0"/>
          <c:spPr/>
          <c:txPr>
            <a:bodyPr/>
            <a:lstStyle/>
            <a:p>
              <a:pPr>
                <a:defRPr/>
              </a:pPr>
              <a:endParaRPr lang="en-US"/>
            </a:p>
          </c:txPr>
          <c:showLegendKey val="0"/>
          <c:showVal val="1"/>
          <c:showCatName val="0"/>
          <c:showSerName val="0"/>
          <c:showPercent val="0"/>
          <c:showBubbleSize val="0"/>
        </c:dLbl>
      </c:pivotFmt>
      <c:pivotFmt>
        <c:idx val="43"/>
        <c:spPr>
          <a:solidFill>
            <a:srgbClr val="92D050"/>
          </a:solidFill>
        </c:spPr>
      </c:pivotFmt>
      <c:pivotFmt>
        <c:idx val="44"/>
        <c:spPr>
          <a:solidFill>
            <a:srgbClr val="00863D"/>
          </a:solidFill>
        </c:spPr>
      </c:pivotFmt>
      <c:pivotFmt>
        <c:idx val="45"/>
        <c:spPr>
          <a:solidFill>
            <a:srgbClr val="FFC000"/>
          </a:solidFill>
        </c:spPr>
      </c:pivotFmt>
      <c:pivotFmt>
        <c:idx val="46"/>
        <c:spPr>
          <a:solidFill>
            <a:srgbClr val="FFFF00"/>
          </a:solidFill>
        </c:spPr>
      </c:pivotFmt>
      <c:pivotFmt>
        <c:idx val="47"/>
        <c:spPr>
          <a:solidFill>
            <a:srgbClr val="00B0F0"/>
          </a:solidFill>
        </c:spPr>
      </c:pivotFmt>
      <c:pivotFmt>
        <c:idx val="48"/>
        <c:spPr>
          <a:solidFill>
            <a:srgbClr val="FFFFCC"/>
          </a:solidFill>
        </c:spPr>
      </c:pivotFmt>
      <c:pivotFmt>
        <c:idx val="49"/>
        <c:spPr>
          <a:solidFill>
            <a:srgbClr val="EEECE1">
              <a:lumMod val="10000"/>
            </a:srgbClr>
          </a:solidFill>
        </c:spPr>
      </c:pivotFmt>
      <c:pivotFmt>
        <c:idx val="50"/>
        <c:marker>
          <c:symbol val="none"/>
        </c:marker>
        <c:dLbl>
          <c:idx val="0"/>
          <c:spPr/>
          <c:txPr>
            <a:bodyPr/>
            <a:lstStyle/>
            <a:p>
              <a:pPr>
                <a:defRPr b="1"/>
              </a:pPr>
              <a:endParaRPr lang="en-US"/>
            </a:p>
          </c:txPr>
          <c:showLegendKey val="0"/>
          <c:showVal val="1"/>
          <c:showCatName val="0"/>
          <c:showSerName val="0"/>
          <c:showPercent val="0"/>
          <c:showBubbleSize val="0"/>
        </c:dLbl>
      </c:pivotFmt>
      <c:pivotFmt>
        <c:idx val="51"/>
        <c:spPr>
          <a:solidFill>
            <a:srgbClr val="EEECE1">
              <a:lumMod val="90000"/>
            </a:srgbClr>
          </a:solidFill>
        </c:spPr>
        <c:marker>
          <c:symbol val="none"/>
        </c:marker>
        <c:dLbl>
          <c:idx val="0"/>
          <c:spPr/>
          <c:txPr>
            <a:bodyPr/>
            <a:lstStyle/>
            <a:p>
              <a:pPr>
                <a:defRPr b="1"/>
              </a:pPr>
              <a:endParaRPr lang="en-US"/>
            </a:p>
          </c:txPr>
          <c:showLegendKey val="0"/>
          <c:showVal val="1"/>
          <c:showCatName val="0"/>
          <c:showSerName val="0"/>
          <c:showPercent val="0"/>
          <c:showBubbleSize val="0"/>
        </c:dLbl>
      </c:pivotFmt>
      <c:pivotFmt>
        <c:idx val="52"/>
        <c:spPr>
          <a:solidFill>
            <a:srgbClr val="FF0000"/>
          </a:solidFill>
        </c:spPr>
        <c:marker>
          <c:symbol val="none"/>
        </c:marker>
        <c:dLbl>
          <c:idx val="0"/>
          <c:numFmt formatCode="#,##0.00" sourceLinked="0"/>
          <c:spPr/>
          <c:txPr>
            <a:bodyPr/>
            <a:lstStyle/>
            <a:p>
              <a:pPr>
                <a:defRPr b="1"/>
              </a:pPr>
              <a:endParaRPr lang="en-US"/>
            </a:p>
          </c:txPr>
          <c:showLegendKey val="0"/>
          <c:showVal val="1"/>
          <c:showCatName val="0"/>
          <c:showSerName val="0"/>
          <c:showPercent val="0"/>
          <c:showBubbleSize val="0"/>
        </c:dLbl>
      </c:pivotFmt>
      <c:pivotFmt>
        <c:idx val="53"/>
        <c:marker>
          <c:symbol val="none"/>
        </c:marker>
        <c:dLbl>
          <c:idx val="0"/>
          <c:numFmt formatCode="#,##0.00" sourceLinked="0"/>
          <c:spPr/>
          <c:txPr>
            <a:bodyPr/>
            <a:lstStyle/>
            <a:p>
              <a:pPr>
                <a:defRPr b="1"/>
              </a:pPr>
              <a:endParaRPr lang="en-US"/>
            </a:p>
          </c:txPr>
          <c:showLegendKey val="0"/>
          <c:showVal val="1"/>
          <c:showCatName val="0"/>
          <c:showSerName val="0"/>
          <c:showPercent val="0"/>
          <c:showBubbleSize val="0"/>
        </c:dLbl>
      </c:pivotFmt>
      <c:pivotFmt>
        <c:idx val="54"/>
        <c:marker>
          <c:symbol val="none"/>
        </c:marker>
        <c:dLbl>
          <c:idx val="0"/>
          <c:spPr/>
          <c:txPr>
            <a:bodyPr/>
            <a:lstStyle/>
            <a:p>
              <a:pPr>
                <a:defRPr/>
              </a:pPr>
              <a:endParaRPr lang="en-US"/>
            </a:p>
          </c:txPr>
          <c:showLegendKey val="0"/>
          <c:showVal val="1"/>
          <c:showCatName val="0"/>
          <c:showSerName val="0"/>
          <c:showPercent val="0"/>
          <c:showBubbleSize val="0"/>
        </c:dLbl>
      </c:pivotFmt>
      <c:pivotFmt>
        <c:idx val="55"/>
        <c:marker>
          <c:symbol val="none"/>
        </c:marker>
        <c:dLbl>
          <c:idx val="0"/>
          <c:spPr/>
          <c:txPr>
            <a:bodyPr/>
            <a:lstStyle/>
            <a:p>
              <a:pPr>
                <a:defRPr/>
              </a:pPr>
              <a:endParaRPr lang="en-US"/>
            </a:p>
          </c:txPr>
          <c:showLegendKey val="0"/>
          <c:showVal val="1"/>
          <c:showCatName val="0"/>
          <c:showSerName val="0"/>
          <c:showPercent val="0"/>
          <c:showBubbleSize val="0"/>
        </c:dLbl>
      </c:pivotFmt>
      <c:pivotFmt>
        <c:idx val="56"/>
        <c:marker>
          <c:symbol val="none"/>
        </c:marker>
        <c:dLbl>
          <c:idx val="0"/>
          <c:numFmt formatCode="#,##0.00" sourceLinked="0"/>
          <c:spPr/>
          <c:txPr>
            <a:bodyPr/>
            <a:lstStyle/>
            <a:p>
              <a:pPr>
                <a:defRPr/>
              </a:pPr>
              <a:endParaRPr lang="en-US"/>
            </a:p>
          </c:txPr>
          <c:showLegendKey val="0"/>
          <c:showVal val="1"/>
          <c:showCatName val="0"/>
          <c:showSerName val="0"/>
          <c:showPercent val="0"/>
          <c:showBubbleSize val="0"/>
        </c:dLbl>
      </c:pivotFmt>
      <c:pivotFmt>
        <c:idx val="57"/>
        <c:marker>
          <c:symbol val="none"/>
        </c:marker>
        <c:dLbl>
          <c:idx val="0"/>
          <c:numFmt formatCode="#,##0.00" sourceLinked="0"/>
          <c:spPr/>
          <c:txPr>
            <a:bodyPr/>
            <a:lstStyle/>
            <a:p>
              <a:pPr>
                <a:defRPr/>
              </a:pPr>
              <a:endParaRPr lang="en-US"/>
            </a:p>
          </c:txPr>
          <c:showLegendKey val="0"/>
          <c:showVal val="1"/>
          <c:showCatName val="0"/>
          <c:showSerName val="0"/>
          <c:showPercent val="0"/>
          <c:showBubbleSize val="0"/>
        </c:dLbl>
      </c:pivotFmt>
      <c:pivotFmt>
        <c:idx val="58"/>
        <c:spPr>
          <a:solidFill>
            <a:srgbClr val="FFC000"/>
          </a:solidFill>
        </c:spPr>
        <c:marker>
          <c:symbol val="none"/>
        </c:marker>
        <c:dLbl>
          <c:idx val="0"/>
          <c:numFmt formatCode="#,##0" sourceLinked="0"/>
          <c:spPr/>
          <c:txPr>
            <a:bodyPr/>
            <a:lstStyle/>
            <a:p>
              <a:pPr>
                <a:defRPr sz="900"/>
              </a:pPr>
              <a:endParaRPr lang="en-US"/>
            </a:p>
          </c:txPr>
          <c:showLegendKey val="0"/>
          <c:showVal val="1"/>
          <c:showCatName val="0"/>
          <c:showSerName val="0"/>
          <c:showPercent val="0"/>
          <c:showBubbleSize val="0"/>
        </c:dLbl>
      </c:pivotFmt>
      <c:pivotFmt>
        <c:idx val="59"/>
        <c:marker>
          <c:symbol val="none"/>
        </c:marker>
        <c:dLbl>
          <c:idx val="0"/>
          <c:numFmt formatCode="#,##0" sourceLinked="0"/>
          <c:spPr/>
          <c:txPr>
            <a:bodyPr/>
            <a:lstStyle/>
            <a:p>
              <a:pPr>
                <a:defRPr sz="900"/>
              </a:pPr>
              <a:endParaRPr lang="en-US"/>
            </a:p>
          </c:txPr>
          <c:showLegendKey val="0"/>
          <c:showVal val="1"/>
          <c:showCatName val="0"/>
          <c:showSerName val="0"/>
          <c:showPercent val="0"/>
          <c:showBubbleSize val="0"/>
        </c:dLbl>
      </c:pivotFmt>
      <c:pivotFmt>
        <c:idx val="60"/>
        <c:marker>
          <c:symbol val="none"/>
        </c:marker>
        <c:dLbl>
          <c:idx val="0"/>
          <c:numFmt formatCode="#,##0.0" sourceLinked="0"/>
          <c:spPr/>
          <c:txPr>
            <a:bodyPr/>
            <a:lstStyle/>
            <a:p>
              <a:pPr>
                <a:defRPr sz="900"/>
              </a:pPr>
              <a:endParaRPr lang="en-US"/>
            </a:p>
          </c:txPr>
          <c:showLegendKey val="0"/>
          <c:showVal val="1"/>
          <c:showCatName val="0"/>
          <c:showSerName val="0"/>
          <c:showPercent val="0"/>
          <c:showBubbleSize val="0"/>
        </c:dLbl>
      </c:pivotFmt>
      <c:pivotFmt>
        <c:idx val="61"/>
        <c:dLbl>
          <c:idx val="0"/>
          <c:tx>
            <c:rich>
              <a:bodyPr/>
              <a:lstStyle/>
              <a:p>
                <a:r>
                  <a:t>Add text</a:t>
                </a:r>
              </a:p>
            </c:rich>
          </c:tx>
          <c:showLegendKey val="0"/>
          <c:showVal val="1"/>
          <c:showCatName val="0"/>
          <c:showSerName val="0"/>
          <c:showPercent val="0"/>
          <c:showBubbleSize val="0"/>
        </c:dLbl>
      </c:pivotFmt>
      <c:pivotFmt>
        <c:idx val="62"/>
        <c:dLbl>
          <c:idx val="0"/>
          <c:tx>
            <c:rich>
              <a:bodyPr/>
              <a:lstStyle/>
              <a:p>
                <a:r>
                  <a:t>Add text</a:t>
                </a:r>
              </a:p>
            </c:rich>
          </c:tx>
          <c:showLegendKey val="0"/>
          <c:showVal val="1"/>
          <c:showCatName val="0"/>
          <c:showSerName val="0"/>
          <c:showPercent val="0"/>
          <c:showBubbleSize val="0"/>
        </c:dLbl>
      </c:pivotFmt>
      <c:pivotFmt>
        <c:idx val="63"/>
        <c:dLbl>
          <c:idx val="0"/>
          <c:tx>
            <c:rich>
              <a:bodyPr/>
              <a:lstStyle/>
              <a:p>
                <a:r>
                  <a:t>Add text</a:t>
                </a:r>
              </a:p>
            </c:rich>
          </c:tx>
          <c:showLegendKey val="0"/>
          <c:showVal val="1"/>
          <c:showCatName val="0"/>
          <c:showSerName val="0"/>
          <c:showPercent val="0"/>
          <c:showBubbleSize val="0"/>
        </c:dLbl>
      </c:pivotFmt>
      <c:pivotFmt>
        <c:idx val="64"/>
        <c:dLbl>
          <c:idx val="0"/>
          <c:tx>
            <c:rich>
              <a:bodyPr/>
              <a:lstStyle/>
              <a:p>
                <a:r>
                  <a:t>Add text</a:t>
                </a:r>
              </a:p>
            </c:rich>
          </c:tx>
          <c:showLegendKey val="0"/>
          <c:showVal val="1"/>
          <c:showCatName val="0"/>
          <c:showSerName val="0"/>
          <c:showPercent val="0"/>
          <c:showBubbleSize val="0"/>
        </c:dLbl>
      </c:pivotFmt>
      <c:pivotFmt>
        <c:idx val="65"/>
        <c:marker>
          <c:symbol val="none"/>
        </c:marker>
        <c:dLbl>
          <c:idx val="0"/>
          <c:numFmt formatCode="#,##0.0" sourceLinked="0"/>
          <c:spPr/>
          <c:txPr>
            <a:bodyPr/>
            <a:lstStyle/>
            <a:p>
              <a:pPr>
                <a:defRPr sz="900"/>
              </a:pPr>
              <a:endParaRPr lang="en-US"/>
            </a:p>
          </c:txPr>
          <c:showLegendKey val="0"/>
          <c:showVal val="1"/>
          <c:showCatName val="0"/>
          <c:showSerName val="0"/>
          <c:showPercent val="0"/>
          <c:showBubbleSize val="0"/>
        </c:dLbl>
      </c:pivotFmt>
      <c:pivotFmt>
        <c:idx val="66"/>
        <c:spPr>
          <a:solidFill>
            <a:srgbClr val="FFC000"/>
          </a:solidFill>
        </c:spPr>
        <c:marker>
          <c:symbol val="none"/>
        </c:marker>
        <c:dLbl>
          <c:idx val="0"/>
          <c:numFmt formatCode="#,##0" sourceLinked="0"/>
          <c:spPr/>
          <c:txPr>
            <a:bodyPr/>
            <a:lstStyle/>
            <a:p>
              <a:pPr>
                <a:defRPr sz="900"/>
              </a:pPr>
              <a:endParaRPr lang="en-US"/>
            </a:p>
          </c:txPr>
          <c:showLegendKey val="0"/>
          <c:showVal val="1"/>
          <c:showCatName val="0"/>
          <c:showSerName val="0"/>
          <c:showPercent val="0"/>
          <c:showBubbleSize val="0"/>
        </c:dLbl>
      </c:pivotFmt>
      <c:pivotFmt>
        <c:idx val="67"/>
        <c:marker>
          <c:symbol val="none"/>
        </c:marker>
        <c:dLbl>
          <c:idx val="0"/>
          <c:numFmt formatCode="#,##0.0" sourceLinked="0"/>
          <c:spPr/>
          <c:txPr>
            <a:bodyPr/>
            <a:lstStyle/>
            <a:p>
              <a:pPr>
                <a:defRPr sz="900"/>
              </a:pPr>
              <a:endParaRPr lang="en-US"/>
            </a:p>
          </c:txPr>
          <c:showLegendKey val="0"/>
          <c:showVal val="1"/>
          <c:showCatName val="0"/>
          <c:showSerName val="0"/>
          <c:showPercent val="0"/>
          <c:showBubbleSize val="0"/>
        </c:dLbl>
      </c:pivotFmt>
      <c:pivotFmt>
        <c:idx val="68"/>
        <c:spPr>
          <a:solidFill>
            <a:srgbClr val="00B050"/>
          </a:solidFill>
        </c:spPr>
      </c:pivotFmt>
      <c:pivotFmt>
        <c:idx val="69"/>
        <c:spPr>
          <a:solidFill>
            <a:srgbClr val="00B050"/>
          </a:solidFill>
        </c:spPr>
      </c:pivotFmt>
      <c:pivotFmt>
        <c:idx val="70"/>
        <c:spPr>
          <a:solidFill>
            <a:srgbClr val="00B050"/>
          </a:solidFill>
        </c:spPr>
      </c:pivotFmt>
      <c:pivotFmt>
        <c:idx val="71"/>
        <c:spPr>
          <a:solidFill>
            <a:srgbClr val="FF0000"/>
          </a:solidFill>
        </c:spPr>
      </c:pivotFmt>
      <c:pivotFmt>
        <c:idx val="72"/>
        <c:spPr>
          <a:solidFill>
            <a:srgbClr val="FFC000"/>
          </a:solidFill>
        </c:spPr>
      </c:pivotFmt>
      <c:pivotFmt>
        <c:idx val="73"/>
        <c:spPr>
          <a:solidFill>
            <a:srgbClr val="FFC000"/>
          </a:solidFill>
        </c:spPr>
      </c:pivotFmt>
      <c:pivotFmt>
        <c:idx val="74"/>
        <c:spPr>
          <a:solidFill>
            <a:srgbClr val="FFC000"/>
          </a:solidFill>
        </c:spPr>
      </c:pivotFmt>
      <c:pivotFmt>
        <c:idx val="75"/>
        <c:spPr>
          <a:solidFill>
            <a:srgbClr val="FF0000"/>
          </a:solidFill>
        </c:spPr>
      </c:pivotFmt>
      <c:pivotFmt>
        <c:idx val="76"/>
        <c:spPr>
          <a:solidFill>
            <a:srgbClr val="FF0000"/>
          </a:solidFill>
        </c:spPr>
      </c:pivotFmt>
      <c:pivotFmt>
        <c:idx val="77"/>
        <c:spPr>
          <a:solidFill>
            <a:srgbClr val="7030A0"/>
          </a:solidFill>
        </c:spPr>
      </c:pivotFmt>
      <c:pivotFmt>
        <c:idx val="78"/>
        <c:spPr>
          <a:solidFill>
            <a:srgbClr val="7030A0"/>
          </a:solidFill>
        </c:spPr>
      </c:pivotFmt>
      <c:pivotFmt>
        <c:idx val="79"/>
        <c:spPr>
          <a:solidFill>
            <a:srgbClr val="7030A0"/>
          </a:solidFill>
        </c:spPr>
      </c:pivotFmt>
      <c:pivotFmt>
        <c:idx val="80"/>
        <c:spPr>
          <a:solidFill>
            <a:srgbClr val="C0504D">
              <a:lumMod val="75000"/>
            </a:srgbClr>
          </a:solidFill>
        </c:spPr>
      </c:pivotFmt>
      <c:pivotFmt>
        <c:idx val="81"/>
        <c:spPr>
          <a:solidFill>
            <a:srgbClr val="C0504D">
              <a:lumMod val="60000"/>
              <a:lumOff val="40000"/>
            </a:srgbClr>
          </a:solidFill>
        </c:spPr>
      </c:pivotFmt>
      <c:pivotFmt>
        <c:idx val="82"/>
        <c:spPr>
          <a:solidFill>
            <a:srgbClr val="FFC000"/>
          </a:solidFill>
        </c:spPr>
      </c:pivotFmt>
      <c:pivotFmt>
        <c:idx val="83"/>
        <c:spPr>
          <a:solidFill>
            <a:srgbClr val="9BBB59">
              <a:lumMod val="75000"/>
            </a:srgbClr>
          </a:solidFill>
        </c:spPr>
      </c:pivotFmt>
      <c:pivotFmt>
        <c:idx val="84"/>
        <c:marker>
          <c:symbol val="none"/>
        </c:marker>
        <c:dLbl>
          <c:idx val="0"/>
          <c:spPr/>
          <c:txPr>
            <a:bodyPr/>
            <a:lstStyle/>
            <a:p>
              <a:pPr>
                <a:defRPr/>
              </a:pPr>
              <a:endParaRPr lang="en-US"/>
            </a:p>
          </c:txPr>
          <c:showLegendKey val="0"/>
          <c:showVal val="1"/>
          <c:showCatName val="0"/>
          <c:showSerName val="0"/>
          <c:showPercent val="0"/>
          <c:showBubbleSize val="0"/>
        </c:dLbl>
      </c:pivotFmt>
      <c:pivotFmt>
        <c:idx val="85"/>
        <c:spPr>
          <a:solidFill>
            <a:srgbClr val="F79646">
              <a:lumMod val="75000"/>
            </a:srgbClr>
          </a:solidFill>
        </c:spPr>
      </c:pivotFmt>
      <c:pivotFmt>
        <c:idx val="86"/>
        <c:marker>
          <c:symbol val="none"/>
        </c:marker>
        <c:dLbl>
          <c:idx val="0"/>
          <c:spPr/>
          <c:txPr>
            <a:bodyPr/>
            <a:lstStyle/>
            <a:p>
              <a:pPr>
                <a:defRPr/>
              </a:pPr>
              <a:endParaRPr lang="en-US"/>
            </a:p>
          </c:txPr>
          <c:showLegendKey val="0"/>
          <c:showVal val="1"/>
          <c:showCatName val="0"/>
          <c:showSerName val="0"/>
          <c:showPercent val="0"/>
          <c:showBubbleSize val="0"/>
        </c:dLbl>
      </c:pivotFmt>
      <c:pivotFmt>
        <c:idx val="87"/>
        <c:spPr>
          <a:solidFill>
            <a:srgbClr val="9BBB59">
              <a:lumMod val="75000"/>
            </a:srgbClr>
          </a:solidFill>
        </c:spPr>
      </c:pivotFmt>
      <c:pivotFmt>
        <c:idx val="88"/>
        <c:spPr>
          <a:solidFill>
            <a:srgbClr val="FFC000"/>
          </a:solidFill>
        </c:spPr>
      </c:pivotFmt>
      <c:pivotFmt>
        <c:idx val="89"/>
        <c:spPr>
          <a:solidFill>
            <a:srgbClr val="F79646">
              <a:lumMod val="75000"/>
            </a:srgbClr>
          </a:solidFill>
        </c:spPr>
      </c:pivotFmt>
      <c:pivotFmt>
        <c:idx val="90"/>
        <c:spPr>
          <a:solidFill>
            <a:srgbClr val="C0504D">
              <a:lumMod val="60000"/>
              <a:lumOff val="40000"/>
            </a:srgbClr>
          </a:solidFill>
        </c:spPr>
      </c:pivotFmt>
      <c:pivotFmt>
        <c:idx val="91"/>
        <c:spPr>
          <a:solidFill>
            <a:srgbClr val="C0504D">
              <a:lumMod val="75000"/>
            </a:srgbClr>
          </a:solidFill>
        </c:spPr>
      </c:pivotFmt>
      <c:pivotFmt>
        <c:idx val="92"/>
        <c:marker>
          <c:symbol val="none"/>
        </c:marker>
        <c:dLbl>
          <c:idx val="0"/>
          <c:spPr/>
          <c:txPr>
            <a:bodyPr/>
            <a:lstStyle/>
            <a:p>
              <a:pPr>
                <a:defRPr/>
              </a:pPr>
              <a:endParaRPr lang="en-US"/>
            </a:p>
          </c:txPr>
          <c:showLegendKey val="0"/>
          <c:showVal val="1"/>
          <c:showCatName val="0"/>
          <c:showSerName val="0"/>
          <c:showPercent val="0"/>
          <c:showBubbleSize val="0"/>
        </c:dLbl>
      </c:pivotFmt>
      <c:pivotFmt>
        <c:idx val="93"/>
        <c:spPr>
          <a:solidFill>
            <a:srgbClr val="9BBB59">
              <a:lumMod val="75000"/>
            </a:srgbClr>
          </a:solidFill>
        </c:spPr>
      </c:pivotFmt>
      <c:pivotFmt>
        <c:idx val="94"/>
        <c:spPr>
          <a:solidFill>
            <a:srgbClr val="FFC000"/>
          </a:solidFill>
        </c:spPr>
      </c:pivotFmt>
      <c:pivotFmt>
        <c:idx val="95"/>
        <c:spPr>
          <a:solidFill>
            <a:srgbClr val="F79646">
              <a:lumMod val="75000"/>
            </a:srgbClr>
          </a:solidFill>
        </c:spPr>
      </c:pivotFmt>
      <c:pivotFmt>
        <c:idx val="96"/>
        <c:spPr>
          <a:solidFill>
            <a:srgbClr val="C0504D">
              <a:lumMod val="60000"/>
              <a:lumOff val="40000"/>
            </a:srgbClr>
          </a:solidFill>
        </c:spPr>
      </c:pivotFmt>
      <c:pivotFmt>
        <c:idx val="97"/>
        <c:spPr>
          <a:solidFill>
            <a:srgbClr val="C0504D">
              <a:lumMod val="75000"/>
            </a:srgbClr>
          </a:solidFill>
        </c:spPr>
      </c:pivotFmt>
    </c:pivotFmts>
    <c:plotArea>
      <c:layout>
        <c:manualLayout>
          <c:layoutTarget val="inner"/>
          <c:xMode val="edge"/>
          <c:yMode val="edge"/>
          <c:x val="6.676117989225909E-2"/>
          <c:y val="0.11782553222513856"/>
          <c:w val="0.92498320460339933"/>
          <c:h val="0.79858103674540681"/>
        </c:manualLayout>
      </c:layout>
      <c:barChart>
        <c:barDir val="col"/>
        <c:grouping val="clustered"/>
        <c:varyColors val="0"/>
        <c:ser>
          <c:idx val="0"/>
          <c:order val="0"/>
          <c:tx>
            <c:strRef>
              <c:f>graph!$B$3</c:f>
              <c:strCache>
                <c:ptCount val="1"/>
                <c:pt idx="0">
                  <c:v>Total</c:v>
                </c:pt>
              </c:strCache>
            </c:strRef>
          </c:tx>
          <c:invertIfNegative val="0"/>
          <c:dPt>
            <c:idx val="0"/>
            <c:invertIfNegative val="0"/>
            <c:bubble3D val="0"/>
            <c:spPr>
              <a:solidFill>
                <a:srgbClr val="9BBB59">
                  <a:lumMod val="75000"/>
                </a:srgbClr>
              </a:solidFill>
            </c:spPr>
          </c:dPt>
          <c:dPt>
            <c:idx val="1"/>
            <c:invertIfNegative val="0"/>
            <c:bubble3D val="0"/>
            <c:spPr>
              <a:solidFill>
                <a:srgbClr val="FFC000"/>
              </a:solidFill>
            </c:spPr>
          </c:dPt>
          <c:dPt>
            <c:idx val="2"/>
            <c:invertIfNegative val="0"/>
            <c:bubble3D val="0"/>
            <c:spPr>
              <a:solidFill>
                <a:srgbClr val="F79646">
                  <a:lumMod val="75000"/>
                </a:srgbClr>
              </a:solidFill>
            </c:spPr>
          </c:dPt>
          <c:dPt>
            <c:idx val="3"/>
            <c:invertIfNegative val="0"/>
            <c:bubble3D val="0"/>
            <c:spPr>
              <a:solidFill>
                <a:srgbClr val="C0504D">
                  <a:lumMod val="60000"/>
                  <a:lumOff val="40000"/>
                </a:srgbClr>
              </a:solidFill>
            </c:spPr>
          </c:dPt>
          <c:dPt>
            <c:idx val="4"/>
            <c:invertIfNegative val="0"/>
            <c:bubble3D val="0"/>
            <c:spPr>
              <a:solidFill>
                <a:srgbClr val="C0504D">
                  <a:lumMod val="75000"/>
                </a:srgbClr>
              </a:solidFill>
            </c:spPr>
          </c:dPt>
          <c:dLbls>
            <c:showLegendKey val="0"/>
            <c:showVal val="1"/>
            <c:showCatName val="0"/>
            <c:showSerName val="0"/>
            <c:showPercent val="0"/>
            <c:showBubbleSize val="0"/>
            <c:showLeaderLines val="0"/>
          </c:dLbls>
          <c:cat>
            <c:strRef>
              <c:f>graph!$A$4:$A$9</c:f>
              <c:strCache>
                <c:ptCount val="5"/>
                <c:pt idx="0">
                  <c:v>Untreated</c:v>
                </c:pt>
                <c:pt idx="1">
                  <c:v>20</c:v>
                </c:pt>
                <c:pt idx="2">
                  <c:v>30/20</c:v>
                </c:pt>
                <c:pt idx="3">
                  <c:v>40/20</c:v>
                </c:pt>
                <c:pt idx="4">
                  <c:v>40/30</c:v>
                </c:pt>
              </c:strCache>
            </c:strRef>
          </c:cat>
          <c:val>
            <c:numRef>
              <c:f>graph!$B$4:$B$9</c:f>
              <c:numCache>
                <c:formatCode>0.0</c:formatCode>
                <c:ptCount val="5"/>
                <c:pt idx="0">
                  <c:v>40.238999999999997</c:v>
                </c:pt>
                <c:pt idx="1">
                  <c:v>43.400999999999996</c:v>
                </c:pt>
                <c:pt idx="2">
                  <c:v>41.131500000000003</c:v>
                </c:pt>
                <c:pt idx="3">
                  <c:v>38.912999999999997</c:v>
                </c:pt>
                <c:pt idx="4">
                  <c:v>47.047499999999999</c:v>
                </c:pt>
              </c:numCache>
            </c:numRef>
          </c:val>
        </c:ser>
        <c:dLbls>
          <c:showLegendKey val="0"/>
          <c:showVal val="0"/>
          <c:showCatName val="0"/>
          <c:showSerName val="0"/>
          <c:showPercent val="0"/>
          <c:showBubbleSize val="0"/>
        </c:dLbls>
        <c:gapWidth val="150"/>
        <c:axId val="91175552"/>
        <c:axId val="91185536"/>
      </c:barChart>
      <c:catAx>
        <c:axId val="91175552"/>
        <c:scaling>
          <c:orientation val="minMax"/>
        </c:scaling>
        <c:delete val="0"/>
        <c:axPos val="b"/>
        <c:majorTickMark val="out"/>
        <c:minorTickMark val="none"/>
        <c:tickLblPos val="nextTo"/>
        <c:txPr>
          <a:bodyPr rot="0" vert="horz"/>
          <a:lstStyle/>
          <a:p>
            <a:pPr>
              <a:defRPr/>
            </a:pPr>
            <a:endParaRPr lang="en-US"/>
          </a:p>
        </c:txPr>
        <c:crossAx val="91185536"/>
        <c:crosses val="autoZero"/>
        <c:auto val="1"/>
        <c:lblAlgn val="ctr"/>
        <c:lblOffset val="100"/>
        <c:noMultiLvlLbl val="0"/>
      </c:catAx>
      <c:valAx>
        <c:axId val="91185536"/>
        <c:scaling>
          <c:orientation val="minMax"/>
        </c:scaling>
        <c:delete val="0"/>
        <c:axPos val="l"/>
        <c:numFmt formatCode="0" sourceLinked="0"/>
        <c:majorTickMark val="out"/>
        <c:minorTickMark val="none"/>
        <c:tickLblPos val="nextTo"/>
        <c:crossAx val="911755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pivotSource>
    <c:name>[Total Pigments graph.xlsx]graph!PivotTable2</c:name>
    <c:fmtId val="-1"/>
  </c:pivotSource>
  <c:chart>
    <c:autoTitleDeleted val="1"/>
    <c:pivotFmts>
      <c:pivotFmt>
        <c:idx val="0"/>
        <c:dLbl>
          <c:idx val="0"/>
          <c:showLegendKey val="0"/>
          <c:showVal val="1"/>
          <c:showCatName val="0"/>
          <c:showSerName val="0"/>
          <c:showPercent val="0"/>
          <c:showBubbleSize val="0"/>
        </c:dLbl>
      </c:pivotFmt>
      <c:pivotFmt>
        <c:idx val="1"/>
        <c:dLbl>
          <c:idx val="0"/>
          <c:showLegendKey val="0"/>
          <c:showVal val="1"/>
          <c:showCatName val="0"/>
          <c:showSerName val="0"/>
          <c:showPercent val="0"/>
          <c:showBubbleSize val="0"/>
        </c:dLbl>
      </c:pivotFmt>
      <c:pivotFmt>
        <c:idx val="2"/>
        <c:marker>
          <c:symbol val="none"/>
        </c:marker>
        <c:dLbl>
          <c:idx val="0"/>
          <c:numFmt formatCode="#,##0" sourceLinked="0"/>
          <c:spPr/>
          <c:txPr>
            <a:bodyPr/>
            <a:lstStyle/>
            <a:p>
              <a:pPr>
                <a:defRPr sz="800"/>
              </a:pPr>
              <a:endParaRPr lang="en-US"/>
            </a:p>
          </c:txPr>
          <c:showLegendKey val="0"/>
          <c:showVal val="1"/>
          <c:showCatName val="0"/>
          <c:showSerName val="0"/>
          <c:showPercent val="0"/>
          <c:showBubbleSize val="0"/>
        </c:dLbl>
      </c:pivotFmt>
      <c:pivotFmt>
        <c:idx val="3"/>
        <c:spPr>
          <a:solidFill>
            <a:srgbClr val="FF0000"/>
          </a:solidFill>
        </c:spPr>
      </c:pivotFmt>
      <c:pivotFmt>
        <c:idx val="4"/>
        <c:spPr>
          <a:solidFill>
            <a:srgbClr val="FF0000"/>
          </a:solidFill>
        </c:spPr>
      </c:pivotFmt>
      <c:pivotFmt>
        <c:idx val="5"/>
        <c:spPr>
          <a:solidFill>
            <a:schemeClr val="bg2">
              <a:lumMod val="50000"/>
            </a:schemeClr>
          </a:solidFill>
        </c:spPr>
      </c:pivotFmt>
      <c:pivotFmt>
        <c:idx val="6"/>
        <c:spPr>
          <a:solidFill>
            <a:schemeClr val="bg2">
              <a:lumMod val="50000"/>
            </a:schemeClr>
          </a:solidFill>
        </c:spPr>
      </c:pivotFmt>
      <c:pivotFmt>
        <c:idx val="7"/>
        <c:spPr>
          <a:solidFill>
            <a:schemeClr val="accent2"/>
          </a:solidFill>
        </c:spPr>
      </c:pivotFmt>
      <c:pivotFmt>
        <c:idx val="8"/>
        <c:spPr>
          <a:solidFill>
            <a:schemeClr val="accent2"/>
          </a:solidFill>
        </c:spPr>
      </c:pivotFmt>
      <c:pivotFmt>
        <c:idx val="9"/>
        <c:spPr>
          <a:solidFill>
            <a:srgbClr val="FF00FF"/>
          </a:solidFill>
        </c:spPr>
      </c:pivotFmt>
      <c:pivotFmt>
        <c:idx val="10"/>
        <c:spPr>
          <a:solidFill>
            <a:srgbClr val="FF00FF"/>
          </a:solidFill>
        </c:spPr>
      </c:pivotFmt>
      <c:pivotFmt>
        <c:idx val="11"/>
        <c:spPr>
          <a:solidFill>
            <a:srgbClr val="00B050"/>
          </a:solidFill>
        </c:spPr>
        <c:marker>
          <c:symbol val="none"/>
        </c:marker>
        <c:dLbl>
          <c:idx val="0"/>
          <c:numFmt formatCode="#,##0.00" sourceLinked="0"/>
          <c:spPr/>
          <c:txPr>
            <a:bodyPr/>
            <a:lstStyle/>
            <a:p>
              <a:pPr>
                <a:defRPr sz="600"/>
              </a:pPr>
              <a:endParaRPr lang="en-US"/>
            </a:p>
          </c:txPr>
          <c:showLegendKey val="0"/>
          <c:showVal val="1"/>
          <c:showCatName val="0"/>
          <c:showSerName val="0"/>
          <c:showPercent val="0"/>
          <c:showBubbleSize val="0"/>
        </c:dLbl>
      </c:pivotFmt>
      <c:pivotFmt>
        <c:idx val="12"/>
        <c:spPr>
          <a:solidFill>
            <a:srgbClr val="00B050"/>
          </a:solidFill>
        </c:spPr>
      </c:pivotFmt>
      <c:pivotFmt>
        <c:idx val="13"/>
        <c:spPr>
          <a:solidFill>
            <a:srgbClr val="00B050"/>
          </a:solidFill>
        </c:spPr>
      </c:pivotFmt>
      <c:pivotFmt>
        <c:idx val="14"/>
        <c:spPr>
          <a:solidFill>
            <a:srgbClr val="00B050"/>
          </a:solidFill>
        </c:spPr>
      </c:pivotFmt>
      <c:pivotFmt>
        <c:idx val="15"/>
        <c:spPr>
          <a:solidFill>
            <a:srgbClr val="00B050"/>
          </a:solidFill>
        </c:spPr>
      </c:pivotFmt>
      <c:pivotFmt>
        <c:idx val="16"/>
        <c:marker>
          <c:symbol val="none"/>
        </c:marker>
      </c:pivotFmt>
      <c:pivotFmt>
        <c:idx val="17"/>
        <c:marker>
          <c:symbol val="none"/>
        </c:marker>
        <c:dLbl>
          <c:idx val="0"/>
          <c:spPr/>
          <c:txPr>
            <a:bodyPr/>
            <a:lstStyle/>
            <a:p>
              <a:pPr>
                <a:defRPr sz="800"/>
              </a:pPr>
              <a:endParaRPr lang="en-US"/>
            </a:p>
          </c:txPr>
          <c:showLegendKey val="0"/>
          <c:showVal val="1"/>
          <c:showCatName val="0"/>
          <c:showSerName val="0"/>
          <c:showPercent val="0"/>
          <c:showBubbleSize val="0"/>
        </c:dLbl>
      </c:pivotFmt>
      <c:pivotFmt>
        <c:idx val="18"/>
        <c:spPr>
          <a:solidFill>
            <a:srgbClr val="00863D"/>
          </a:solidFill>
        </c:spPr>
      </c:pivotFmt>
      <c:pivotFmt>
        <c:idx val="19"/>
        <c:spPr>
          <a:solidFill>
            <a:srgbClr val="00B050"/>
          </a:solidFill>
        </c:spPr>
      </c:pivotFmt>
      <c:pivotFmt>
        <c:idx val="20"/>
        <c:spPr>
          <a:solidFill>
            <a:srgbClr val="FFFFCC"/>
          </a:solidFill>
        </c:spPr>
      </c:pivotFmt>
      <c:pivotFmt>
        <c:idx val="21"/>
        <c:spPr>
          <a:solidFill>
            <a:srgbClr val="FFFF00"/>
          </a:solidFill>
        </c:spPr>
      </c:pivotFmt>
      <c:pivotFmt>
        <c:idx val="22"/>
        <c:spPr>
          <a:solidFill>
            <a:srgbClr val="FFFF00"/>
          </a:solidFill>
        </c:spPr>
      </c:pivotFmt>
      <c:pivotFmt>
        <c:idx val="23"/>
        <c:spPr>
          <a:solidFill>
            <a:srgbClr val="FFFF00"/>
          </a:solidFill>
        </c:spPr>
      </c:pivotFmt>
      <c:pivotFmt>
        <c:idx val="24"/>
        <c:spPr>
          <a:solidFill>
            <a:srgbClr val="FFFFCC"/>
          </a:solidFill>
        </c:spPr>
      </c:pivotFmt>
      <c:pivotFmt>
        <c:idx val="25"/>
        <c:spPr>
          <a:solidFill>
            <a:srgbClr val="FFC000"/>
          </a:solidFill>
        </c:spPr>
      </c:pivotFmt>
      <c:pivotFmt>
        <c:idx val="26"/>
        <c:spPr>
          <a:solidFill>
            <a:srgbClr val="FFDE75"/>
          </a:solidFill>
        </c:spPr>
      </c:pivotFmt>
      <c:pivotFmt>
        <c:idx val="27"/>
        <c:spPr>
          <a:solidFill>
            <a:srgbClr val="9A7500"/>
          </a:solidFill>
        </c:spPr>
      </c:pivotFmt>
      <c:pivotFmt>
        <c:idx val="28"/>
        <c:spPr>
          <a:solidFill>
            <a:srgbClr val="FFC000"/>
          </a:solidFill>
        </c:spPr>
      </c:pivotFmt>
      <c:pivotFmt>
        <c:idx val="29"/>
        <c:spPr>
          <a:solidFill>
            <a:srgbClr val="92D050"/>
          </a:solidFill>
        </c:spPr>
      </c:pivotFmt>
      <c:pivotFmt>
        <c:idx val="30"/>
        <c:spPr>
          <a:solidFill>
            <a:srgbClr val="92D050"/>
          </a:solidFill>
        </c:spPr>
      </c:pivotFmt>
      <c:pivotFmt>
        <c:idx val="31"/>
        <c:spPr>
          <a:solidFill>
            <a:srgbClr val="92D050"/>
          </a:solidFill>
        </c:spPr>
      </c:pivotFmt>
      <c:pivotFmt>
        <c:idx val="32"/>
        <c:spPr>
          <a:solidFill>
            <a:srgbClr val="92D050"/>
          </a:solidFill>
        </c:spPr>
      </c:pivotFmt>
      <c:pivotFmt>
        <c:idx val="33"/>
        <c:spPr>
          <a:solidFill>
            <a:srgbClr val="92D050"/>
          </a:solidFill>
        </c:spPr>
      </c:pivotFmt>
      <c:pivotFmt>
        <c:idx val="34"/>
        <c:spPr>
          <a:solidFill>
            <a:srgbClr val="92D050"/>
          </a:solidFill>
        </c:spPr>
      </c:pivotFmt>
      <c:pivotFmt>
        <c:idx val="35"/>
        <c:spPr>
          <a:solidFill>
            <a:sysClr val="windowText" lastClr="000000">
              <a:lumMod val="65000"/>
              <a:lumOff val="35000"/>
            </a:sysClr>
          </a:solidFill>
        </c:spPr>
      </c:pivotFmt>
      <c:pivotFmt>
        <c:idx val="36"/>
        <c:spPr>
          <a:solidFill>
            <a:sysClr val="windowText" lastClr="000000">
              <a:lumMod val="65000"/>
              <a:lumOff val="35000"/>
            </a:sysClr>
          </a:solidFill>
        </c:spPr>
      </c:pivotFmt>
      <c:pivotFmt>
        <c:idx val="37"/>
        <c:spPr>
          <a:solidFill>
            <a:sysClr val="windowText" lastClr="000000">
              <a:lumMod val="65000"/>
              <a:lumOff val="35000"/>
            </a:sysClr>
          </a:solidFill>
        </c:spPr>
      </c:pivotFmt>
      <c:pivotFmt>
        <c:idx val="38"/>
        <c:spPr>
          <a:solidFill>
            <a:srgbClr val="00B0F0"/>
          </a:solidFill>
        </c:spPr>
      </c:pivotFmt>
      <c:pivotFmt>
        <c:idx val="39"/>
        <c:spPr>
          <a:solidFill>
            <a:srgbClr val="0070C0"/>
          </a:solidFill>
        </c:spPr>
      </c:pivotFmt>
      <c:pivotFmt>
        <c:idx val="40"/>
        <c:spPr>
          <a:solidFill>
            <a:srgbClr val="0070C0"/>
          </a:solidFill>
        </c:spPr>
      </c:pivotFmt>
      <c:pivotFmt>
        <c:idx val="41"/>
        <c:spPr>
          <a:solidFill>
            <a:srgbClr val="0070C0"/>
          </a:solidFill>
        </c:spPr>
      </c:pivotFmt>
      <c:pivotFmt>
        <c:idx val="42"/>
        <c:marker>
          <c:symbol val="none"/>
        </c:marker>
        <c:dLbl>
          <c:idx val="0"/>
          <c:numFmt formatCode="#,##0.00" sourceLinked="0"/>
          <c:spPr/>
          <c:txPr>
            <a:bodyPr/>
            <a:lstStyle/>
            <a:p>
              <a:pPr>
                <a:defRPr/>
              </a:pPr>
              <a:endParaRPr lang="en-US"/>
            </a:p>
          </c:txPr>
          <c:showLegendKey val="0"/>
          <c:showVal val="1"/>
          <c:showCatName val="0"/>
          <c:showSerName val="0"/>
          <c:showPercent val="0"/>
          <c:showBubbleSize val="0"/>
        </c:dLbl>
      </c:pivotFmt>
      <c:pivotFmt>
        <c:idx val="43"/>
        <c:spPr>
          <a:solidFill>
            <a:srgbClr val="92D050"/>
          </a:solidFill>
        </c:spPr>
      </c:pivotFmt>
      <c:pivotFmt>
        <c:idx val="44"/>
        <c:spPr>
          <a:solidFill>
            <a:srgbClr val="00863D"/>
          </a:solidFill>
        </c:spPr>
      </c:pivotFmt>
      <c:pivotFmt>
        <c:idx val="45"/>
        <c:spPr>
          <a:solidFill>
            <a:srgbClr val="FFC000"/>
          </a:solidFill>
        </c:spPr>
      </c:pivotFmt>
      <c:pivotFmt>
        <c:idx val="46"/>
        <c:spPr>
          <a:solidFill>
            <a:srgbClr val="FFFF00"/>
          </a:solidFill>
        </c:spPr>
      </c:pivotFmt>
      <c:pivotFmt>
        <c:idx val="47"/>
        <c:spPr>
          <a:solidFill>
            <a:srgbClr val="00B0F0"/>
          </a:solidFill>
        </c:spPr>
      </c:pivotFmt>
      <c:pivotFmt>
        <c:idx val="48"/>
        <c:spPr>
          <a:solidFill>
            <a:srgbClr val="FFFFCC"/>
          </a:solidFill>
        </c:spPr>
      </c:pivotFmt>
      <c:pivotFmt>
        <c:idx val="49"/>
        <c:spPr>
          <a:solidFill>
            <a:srgbClr val="EEECE1">
              <a:lumMod val="10000"/>
            </a:srgbClr>
          </a:solidFill>
        </c:spPr>
      </c:pivotFmt>
      <c:pivotFmt>
        <c:idx val="50"/>
        <c:marker>
          <c:symbol val="none"/>
        </c:marker>
        <c:dLbl>
          <c:idx val="0"/>
          <c:spPr/>
          <c:txPr>
            <a:bodyPr/>
            <a:lstStyle/>
            <a:p>
              <a:pPr>
                <a:defRPr b="1"/>
              </a:pPr>
              <a:endParaRPr lang="en-US"/>
            </a:p>
          </c:txPr>
          <c:showLegendKey val="0"/>
          <c:showVal val="1"/>
          <c:showCatName val="0"/>
          <c:showSerName val="0"/>
          <c:showPercent val="0"/>
          <c:showBubbleSize val="0"/>
        </c:dLbl>
      </c:pivotFmt>
      <c:pivotFmt>
        <c:idx val="51"/>
        <c:spPr>
          <a:solidFill>
            <a:srgbClr val="EEECE1">
              <a:lumMod val="90000"/>
            </a:srgbClr>
          </a:solidFill>
        </c:spPr>
        <c:marker>
          <c:symbol val="none"/>
        </c:marker>
        <c:dLbl>
          <c:idx val="0"/>
          <c:spPr/>
          <c:txPr>
            <a:bodyPr/>
            <a:lstStyle/>
            <a:p>
              <a:pPr>
                <a:defRPr b="1"/>
              </a:pPr>
              <a:endParaRPr lang="en-US"/>
            </a:p>
          </c:txPr>
          <c:showLegendKey val="0"/>
          <c:showVal val="1"/>
          <c:showCatName val="0"/>
          <c:showSerName val="0"/>
          <c:showPercent val="0"/>
          <c:showBubbleSize val="0"/>
        </c:dLbl>
      </c:pivotFmt>
      <c:pivotFmt>
        <c:idx val="52"/>
        <c:spPr>
          <a:solidFill>
            <a:srgbClr val="FF0000"/>
          </a:solidFill>
        </c:spPr>
        <c:marker>
          <c:symbol val="none"/>
        </c:marker>
        <c:dLbl>
          <c:idx val="0"/>
          <c:numFmt formatCode="#,##0.00" sourceLinked="0"/>
          <c:spPr/>
          <c:txPr>
            <a:bodyPr/>
            <a:lstStyle/>
            <a:p>
              <a:pPr>
                <a:defRPr b="1"/>
              </a:pPr>
              <a:endParaRPr lang="en-US"/>
            </a:p>
          </c:txPr>
          <c:showLegendKey val="0"/>
          <c:showVal val="1"/>
          <c:showCatName val="0"/>
          <c:showSerName val="0"/>
          <c:showPercent val="0"/>
          <c:showBubbleSize val="0"/>
        </c:dLbl>
      </c:pivotFmt>
      <c:pivotFmt>
        <c:idx val="53"/>
        <c:marker>
          <c:symbol val="none"/>
        </c:marker>
        <c:dLbl>
          <c:idx val="0"/>
          <c:numFmt formatCode="#,##0.00" sourceLinked="0"/>
          <c:spPr/>
          <c:txPr>
            <a:bodyPr/>
            <a:lstStyle/>
            <a:p>
              <a:pPr>
                <a:defRPr b="1"/>
              </a:pPr>
              <a:endParaRPr lang="en-US"/>
            </a:p>
          </c:txPr>
          <c:showLegendKey val="0"/>
          <c:showVal val="1"/>
          <c:showCatName val="0"/>
          <c:showSerName val="0"/>
          <c:showPercent val="0"/>
          <c:showBubbleSize val="0"/>
        </c:dLbl>
      </c:pivotFmt>
      <c:pivotFmt>
        <c:idx val="54"/>
        <c:marker>
          <c:symbol val="none"/>
        </c:marker>
        <c:dLbl>
          <c:idx val="0"/>
          <c:spPr/>
          <c:txPr>
            <a:bodyPr/>
            <a:lstStyle/>
            <a:p>
              <a:pPr>
                <a:defRPr/>
              </a:pPr>
              <a:endParaRPr lang="en-US"/>
            </a:p>
          </c:txPr>
          <c:showLegendKey val="0"/>
          <c:showVal val="1"/>
          <c:showCatName val="0"/>
          <c:showSerName val="0"/>
          <c:showPercent val="0"/>
          <c:showBubbleSize val="0"/>
        </c:dLbl>
      </c:pivotFmt>
      <c:pivotFmt>
        <c:idx val="55"/>
        <c:marker>
          <c:symbol val="none"/>
        </c:marker>
        <c:dLbl>
          <c:idx val="0"/>
          <c:spPr/>
          <c:txPr>
            <a:bodyPr/>
            <a:lstStyle/>
            <a:p>
              <a:pPr>
                <a:defRPr/>
              </a:pPr>
              <a:endParaRPr lang="en-US"/>
            </a:p>
          </c:txPr>
          <c:showLegendKey val="0"/>
          <c:showVal val="1"/>
          <c:showCatName val="0"/>
          <c:showSerName val="0"/>
          <c:showPercent val="0"/>
          <c:showBubbleSize val="0"/>
        </c:dLbl>
      </c:pivotFmt>
      <c:pivotFmt>
        <c:idx val="56"/>
        <c:marker>
          <c:symbol val="none"/>
        </c:marker>
        <c:dLbl>
          <c:idx val="0"/>
          <c:numFmt formatCode="#,##0.00" sourceLinked="0"/>
          <c:spPr/>
          <c:txPr>
            <a:bodyPr/>
            <a:lstStyle/>
            <a:p>
              <a:pPr>
                <a:defRPr/>
              </a:pPr>
              <a:endParaRPr lang="en-US"/>
            </a:p>
          </c:txPr>
          <c:showLegendKey val="0"/>
          <c:showVal val="1"/>
          <c:showCatName val="0"/>
          <c:showSerName val="0"/>
          <c:showPercent val="0"/>
          <c:showBubbleSize val="0"/>
        </c:dLbl>
      </c:pivotFmt>
      <c:pivotFmt>
        <c:idx val="57"/>
        <c:marker>
          <c:symbol val="none"/>
        </c:marker>
        <c:dLbl>
          <c:idx val="0"/>
          <c:numFmt formatCode="#,##0.00" sourceLinked="0"/>
          <c:spPr/>
          <c:txPr>
            <a:bodyPr/>
            <a:lstStyle/>
            <a:p>
              <a:pPr>
                <a:defRPr/>
              </a:pPr>
              <a:endParaRPr lang="en-US"/>
            </a:p>
          </c:txPr>
          <c:showLegendKey val="0"/>
          <c:showVal val="1"/>
          <c:showCatName val="0"/>
          <c:showSerName val="0"/>
          <c:showPercent val="0"/>
          <c:showBubbleSize val="0"/>
        </c:dLbl>
      </c:pivotFmt>
      <c:pivotFmt>
        <c:idx val="58"/>
        <c:spPr>
          <a:solidFill>
            <a:srgbClr val="FFC000"/>
          </a:solidFill>
        </c:spPr>
        <c:marker>
          <c:symbol val="none"/>
        </c:marker>
        <c:dLbl>
          <c:idx val="0"/>
          <c:numFmt formatCode="#,##0" sourceLinked="0"/>
          <c:spPr/>
          <c:txPr>
            <a:bodyPr/>
            <a:lstStyle/>
            <a:p>
              <a:pPr>
                <a:defRPr sz="900"/>
              </a:pPr>
              <a:endParaRPr lang="en-US"/>
            </a:p>
          </c:txPr>
          <c:showLegendKey val="0"/>
          <c:showVal val="1"/>
          <c:showCatName val="0"/>
          <c:showSerName val="0"/>
          <c:showPercent val="0"/>
          <c:showBubbleSize val="0"/>
        </c:dLbl>
      </c:pivotFmt>
      <c:pivotFmt>
        <c:idx val="59"/>
        <c:marker>
          <c:symbol val="none"/>
        </c:marker>
        <c:dLbl>
          <c:idx val="0"/>
          <c:numFmt formatCode="#,##0" sourceLinked="0"/>
          <c:spPr/>
          <c:txPr>
            <a:bodyPr/>
            <a:lstStyle/>
            <a:p>
              <a:pPr>
                <a:defRPr sz="900"/>
              </a:pPr>
              <a:endParaRPr lang="en-US"/>
            </a:p>
          </c:txPr>
          <c:showLegendKey val="0"/>
          <c:showVal val="1"/>
          <c:showCatName val="0"/>
          <c:showSerName val="0"/>
          <c:showPercent val="0"/>
          <c:showBubbleSize val="0"/>
        </c:dLbl>
      </c:pivotFmt>
      <c:pivotFmt>
        <c:idx val="60"/>
        <c:marker>
          <c:symbol val="none"/>
        </c:marker>
        <c:dLbl>
          <c:idx val="0"/>
          <c:numFmt formatCode="#,##0.0" sourceLinked="0"/>
          <c:spPr/>
          <c:txPr>
            <a:bodyPr/>
            <a:lstStyle/>
            <a:p>
              <a:pPr>
                <a:defRPr sz="900"/>
              </a:pPr>
              <a:endParaRPr lang="en-US"/>
            </a:p>
          </c:txPr>
          <c:showLegendKey val="0"/>
          <c:showVal val="1"/>
          <c:showCatName val="0"/>
          <c:showSerName val="0"/>
          <c:showPercent val="0"/>
          <c:showBubbleSize val="0"/>
        </c:dLbl>
      </c:pivotFmt>
      <c:pivotFmt>
        <c:idx val="61"/>
        <c:dLbl>
          <c:idx val="0"/>
          <c:tx>
            <c:rich>
              <a:bodyPr/>
              <a:lstStyle/>
              <a:p>
                <a:r>
                  <a:t>Add text</a:t>
                </a:r>
              </a:p>
            </c:rich>
          </c:tx>
          <c:showLegendKey val="0"/>
          <c:showVal val="1"/>
          <c:showCatName val="0"/>
          <c:showSerName val="0"/>
          <c:showPercent val="0"/>
          <c:showBubbleSize val="0"/>
        </c:dLbl>
      </c:pivotFmt>
      <c:pivotFmt>
        <c:idx val="62"/>
        <c:dLbl>
          <c:idx val="0"/>
          <c:tx>
            <c:rich>
              <a:bodyPr/>
              <a:lstStyle/>
              <a:p>
                <a:r>
                  <a:t>Add text</a:t>
                </a:r>
              </a:p>
            </c:rich>
          </c:tx>
          <c:showLegendKey val="0"/>
          <c:showVal val="1"/>
          <c:showCatName val="0"/>
          <c:showSerName val="0"/>
          <c:showPercent val="0"/>
          <c:showBubbleSize val="0"/>
        </c:dLbl>
      </c:pivotFmt>
      <c:pivotFmt>
        <c:idx val="63"/>
        <c:dLbl>
          <c:idx val="0"/>
          <c:tx>
            <c:rich>
              <a:bodyPr/>
              <a:lstStyle/>
              <a:p>
                <a:r>
                  <a:t>Add text</a:t>
                </a:r>
              </a:p>
            </c:rich>
          </c:tx>
          <c:showLegendKey val="0"/>
          <c:showVal val="1"/>
          <c:showCatName val="0"/>
          <c:showSerName val="0"/>
          <c:showPercent val="0"/>
          <c:showBubbleSize val="0"/>
        </c:dLbl>
      </c:pivotFmt>
      <c:pivotFmt>
        <c:idx val="64"/>
        <c:dLbl>
          <c:idx val="0"/>
          <c:tx>
            <c:rich>
              <a:bodyPr/>
              <a:lstStyle/>
              <a:p>
                <a:r>
                  <a:t>Add text</a:t>
                </a:r>
              </a:p>
            </c:rich>
          </c:tx>
          <c:showLegendKey val="0"/>
          <c:showVal val="1"/>
          <c:showCatName val="0"/>
          <c:showSerName val="0"/>
          <c:showPercent val="0"/>
          <c:showBubbleSize val="0"/>
        </c:dLbl>
      </c:pivotFmt>
      <c:pivotFmt>
        <c:idx val="65"/>
        <c:marker>
          <c:symbol val="none"/>
        </c:marker>
        <c:dLbl>
          <c:idx val="0"/>
          <c:numFmt formatCode="#,##0.0" sourceLinked="0"/>
          <c:spPr/>
          <c:txPr>
            <a:bodyPr/>
            <a:lstStyle/>
            <a:p>
              <a:pPr>
                <a:defRPr sz="900"/>
              </a:pPr>
              <a:endParaRPr lang="en-US"/>
            </a:p>
          </c:txPr>
          <c:showLegendKey val="0"/>
          <c:showVal val="1"/>
          <c:showCatName val="0"/>
          <c:showSerName val="0"/>
          <c:showPercent val="0"/>
          <c:showBubbleSize val="0"/>
        </c:dLbl>
      </c:pivotFmt>
      <c:pivotFmt>
        <c:idx val="66"/>
        <c:spPr>
          <a:solidFill>
            <a:srgbClr val="FFC000"/>
          </a:solidFill>
        </c:spPr>
        <c:marker>
          <c:symbol val="none"/>
        </c:marker>
        <c:dLbl>
          <c:idx val="0"/>
          <c:numFmt formatCode="#,##0" sourceLinked="0"/>
          <c:spPr/>
          <c:txPr>
            <a:bodyPr/>
            <a:lstStyle/>
            <a:p>
              <a:pPr>
                <a:defRPr sz="900"/>
              </a:pPr>
              <a:endParaRPr lang="en-US"/>
            </a:p>
          </c:txPr>
          <c:showLegendKey val="0"/>
          <c:showVal val="1"/>
          <c:showCatName val="0"/>
          <c:showSerName val="0"/>
          <c:showPercent val="0"/>
          <c:showBubbleSize val="0"/>
        </c:dLbl>
      </c:pivotFmt>
      <c:pivotFmt>
        <c:idx val="67"/>
        <c:marker>
          <c:symbol val="none"/>
        </c:marker>
        <c:dLbl>
          <c:idx val="0"/>
          <c:numFmt formatCode="#,##0.0" sourceLinked="0"/>
          <c:spPr/>
          <c:txPr>
            <a:bodyPr/>
            <a:lstStyle/>
            <a:p>
              <a:pPr>
                <a:defRPr sz="900"/>
              </a:pPr>
              <a:endParaRPr lang="en-US"/>
            </a:p>
          </c:txPr>
          <c:showLegendKey val="0"/>
          <c:showVal val="1"/>
          <c:showCatName val="0"/>
          <c:showSerName val="0"/>
          <c:showPercent val="0"/>
          <c:showBubbleSize val="0"/>
        </c:dLbl>
      </c:pivotFmt>
      <c:pivotFmt>
        <c:idx val="68"/>
        <c:spPr>
          <a:solidFill>
            <a:srgbClr val="C0504D">
              <a:lumMod val="75000"/>
            </a:srgbClr>
          </a:solidFill>
        </c:spPr>
      </c:pivotFmt>
      <c:pivotFmt>
        <c:idx val="69"/>
        <c:spPr>
          <a:solidFill>
            <a:srgbClr val="00B050"/>
          </a:solidFill>
        </c:spPr>
      </c:pivotFmt>
      <c:pivotFmt>
        <c:idx val="70"/>
        <c:spPr>
          <a:solidFill>
            <a:srgbClr val="00B050"/>
          </a:solidFill>
        </c:spPr>
      </c:pivotFmt>
      <c:pivotFmt>
        <c:idx val="71"/>
        <c:spPr>
          <a:solidFill>
            <a:srgbClr val="F79646">
              <a:lumMod val="75000"/>
            </a:srgbClr>
          </a:solidFill>
        </c:spPr>
      </c:pivotFmt>
      <c:pivotFmt>
        <c:idx val="72"/>
        <c:spPr>
          <a:solidFill>
            <a:srgbClr val="9BBB59">
              <a:lumMod val="75000"/>
            </a:srgbClr>
          </a:solidFill>
        </c:spPr>
      </c:pivotFmt>
      <c:pivotFmt>
        <c:idx val="73"/>
        <c:spPr>
          <a:solidFill>
            <a:srgbClr val="FFC000"/>
          </a:solidFill>
        </c:spPr>
      </c:pivotFmt>
      <c:pivotFmt>
        <c:idx val="74"/>
        <c:spPr>
          <a:solidFill>
            <a:srgbClr val="FFC000"/>
          </a:solidFill>
        </c:spPr>
      </c:pivotFmt>
      <c:pivotFmt>
        <c:idx val="75"/>
        <c:spPr>
          <a:solidFill>
            <a:srgbClr val="FF0000"/>
          </a:solidFill>
        </c:spPr>
      </c:pivotFmt>
      <c:pivotFmt>
        <c:idx val="76"/>
        <c:spPr>
          <a:solidFill>
            <a:srgbClr val="FF0000"/>
          </a:solidFill>
        </c:spPr>
      </c:pivotFmt>
      <c:pivotFmt>
        <c:idx val="77"/>
        <c:spPr>
          <a:solidFill>
            <a:srgbClr val="7030A0"/>
          </a:solidFill>
        </c:spPr>
      </c:pivotFmt>
      <c:pivotFmt>
        <c:idx val="78"/>
        <c:spPr>
          <a:solidFill>
            <a:srgbClr val="FFC000"/>
          </a:solidFill>
        </c:spPr>
      </c:pivotFmt>
      <c:pivotFmt>
        <c:idx val="79"/>
        <c:spPr>
          <a:solidFill>
            <a:srgbClr val="7030A0"/>
          </a:solidFill>
        </c:spPr>
      </c:pivotFmt>
      <c:pivotFmt>
        <c:idx val="80"/>
        <c:spPr>
          <a:solidFill>
            <a:srgbClr val="C0504D">
              <a:lumMod val="60000"/>
              <a:lumOff val="40000"/>
            </a:srgbClr>
          </a:solidFill>
        </c:spPr>
      </c:pivotFmt>
      <c:pivotFmt>
        <c:idx val="81"/>
        <c:marker>
          <c:symbol val="none"/>
        </c:marker>
        <c:dLbl>
          <c:idx val="0"/>
          <c:numFmt formatCode="#,##0.0" sourceLinked="0"/>
          <c:spPr/>
          <c:txPr>
            <a:bodyPr/>
            <a:lstStyle/>
            <a:p>
              <a:pPr>
                <a:defRPr sz="900"/>
              </a:pPr>
              <a:endParaRPr lang="en-US"/>
            </a:p>
          </c:txPr>
          <c:showLegendKey val="0"/>
          <c:showVal val="1"/>
          <c:showCatName val="0"/>
          <c:showSerName val="0"/>
          <c:showPercent val="0"/>
          <c:showBubbleSize val="0"/>
        </c:dLbl>
      </c:pivotFmt>
      <c:pivotFmt>
        <c:idx val="82"/>
        <c:spPr>
          <a:solidFill>
            <a:srgbClr val="9BBB59">
              <a:lumMod val="75000"/>
            </a:srgbClr>
          </a:solidFill>
        </c:spPr>
      </c:pivotFmt>
      <c:pivotFmt>
        <c:idx val="83"/>
        <c:spPr>
          <a:solidFill>
            <a:srgbClr val="FFC000"/>
          </a:solidFill>
        </c:spPr>
      </c:pivotFmt>
      <c:pivotFmt>
        <c:idx val="84"/>
        <c:spPr>
          <a:solidFill>
            <a:srgbClr val="F79646">
              <a:lumMod val="75000"/>
            </a:srgbClr>
          </a:solidFill>
        </c:spPr>
      </c:pivotFmt>
      <c:pivotFmt>
        <c:idx val="85"/>
        <c:spPr>
          <a:solidFill>
            <a:srgbClr val="C0504D">
              <a:lumMod val="60000"/>
              <a:lumOff val="40000"/>
            </a:srgbClr>
          </a:solidFill>
        </c:spPr>
      </c:pivotFmt>
      <c:pivotFmt>
        <c:idx val="86"/>
        <c:spPr>
          <a:solidFill>
            <a:srgbClr val="C0504D">
              <a:lumMod val="75000"/>
            </a:srgbClr>
          </a:solidFill>
        </c:spPr>
      </c:pivotFmt>
      <c:pivotFmt>
        <c:idx val="87"/>
        <c:marker>
          <c:symbol val="none"/>
        </c:marker>
        <c:dLbl>
          <c:idx val="0"/>
          <c:numFmt formatCode="#,##0.0" sourceLinked="0"/>
          <c:spPr/>
          <c:txPr>
            <a:bodyPr/>
            <a:lstStyle/>
            <a:p>
              <a:pPr>
                <a:defRPr sz="900"/>
              </a:pPr>
              <a:endParaRPr lang="en-US"/>
            </a:p>
          </c:txPr>
          <c:showLegendKey val="0"/>
          <c:showVal val="1"/>
          <c:showCatName val="0"/>
          <c:showSerName val="0"/>
          <c:showPercent val="0"/>
          <c:showBubbleSize val="0"/>
        </c:dLbl>
      </c:pivotFmt>
      <c:pivotFmt>
        <c:idx val="88"/>
        <c:spPr>
          <a:solidFill>
            <a:srgbClr val="9BBB59">
              <a:lumMod val="75000"/>
            </a:srgbClr>
          </a:solidFill>
        </c:spPr>
      </c:pivotFmt>
      <c:pivotFmt>
        <c:idx val="89"/>
        <c:spPr>
          <a:solidFill>
            <a:srgbClr val="FFC000"/>
          </a:solidFill>
        </c:spPr>
      </c:pivotFmt>
      <c:pivotFmt>
        <c:idx val="90"/>
        <c:spPr>
          <a:solidFill>
            <a:srgbClr val="F79646">
              <a:lumMod val="75000"/>
            </a:srgbClr>
          </a:solidFill>
        </c:spPr>
      </c:pivotFmt>
      <c:pivotFmt>
        <c:idx val="91"/>
        <c:spPr>
          <a:solidFill>
            <a:srgbClr val="C0504D">
              <a:lumMod val="60000"/>
              <a:lumOff val="40000"/>
            </a:srgbClr>
          </a:solidFill>
        </c:spPr>
      </c:pivotFmt>
      <c:pivotFmt>
        <c:idx val="92"/>
        <c:spPr>
          <a:solidFill>
            <a:srgbClr val="C0504D">
              <a:lumMod val="75000"/>
            </a:srgbClr>
          </a:solidFill>
        </c:spPr>
      </c:pivotFmt>
    </c:pivotFmts>
    <c:plotArea>
      <c:layout>
        <c:manualLayout>
          <c:layoutTarget val="inner"/>
          <c:xMode val="edge"/>
          <c:yMode val="edge"/>
          <c:x val="6.676117989225909E-2"/>
          <c:y val="0.11782553222513856"/>
          <c:w val="0.92498320460339933"/>
          <c:h val="0.79858103674540681"/>
        </c:manualLayout>
      </c:layout>
      <c:barChart>
        <c:barDir val="col"/>
        <c:grouping val="clustered"/>
        <c:varyColors val="0"/>
        <c:ser>
          <c:idx val="0"/>
          <c:order val="0"/>
          <c:tx>
            <c:strRef>
              <c:f>graph!$B$3</c:f>
              <c:strCache>
                <c:ptCount val="1"/>
                <c:pt idx="0">
                  <c:v>Total</c:v>
                </c:pt>
              </c:strCache>
            </c:strRef>
          </c:tx>
          <c:invertIfNegative val="0"/>
          <c:dPt>
            <c:idx val="0"/>
            <c:invertIfNegative val="0"/>
            <c:bubble3D val="0"/>
            <c:spPr>
              <a:solidFill>
                <a:srgbClr val="9BBB59">
                  <a:lumMod val="75000"/>
                </a:srgbClr>
              </a:solidFill>
            </c:spPr>
          </c:dPt>
          <c:dPt>
            <c:idx val="1"/>
            <c:invertIfNegative val="0"/>
            <c:bubble3D val="0"/>
            <c:spPr>
              <a:solidFill>
                <a:srgbClr val="FFC000"/>
              </a:solidFill>
            </c:spPr>
          </c:dPt>
          <c:dPt>
            <c:idx val="2"/>
            <c:invertIfNegative val="0"/>
            <c:bubble3D val="0"/>
            <c:spPr>
              <a:solidFill>
                <a:srgbClr val="F79646">
                  <a:lumMod val="75000"/>
                </a:srgbClr>
              </a:solidFill>
            </c:spPr>
          </c:dPt>
          <c:dPt>
            <c:idx val="3"/>
            <c:invertIfNegative val="0"/>
            <c:bubble3D val="0"/>
            <c:spPr>
              <a:solidFill>
                <a:srgbClr val="C0504D">
                  <a:lumMod val="60000"/>
                  <a:lumOff val="40000"/>
                </a:srgbClr>
              </a:solidFill>
            </c:spPr>
          </c:dPt>
          <c:dPt>
            <c:idx val="4"/>
            <c:invertIfNegative val="0"/>
            <c:bubble3D val="0"/>
            <c:spPr>
              <a:solidFill>
                <a:srgbClr val="C0504D">
                  <a:lumMod val="75000"/>
                </a:srgbClr>
              </a:solidFill>
            </c:spPr>
          </c:dPt>
          <c:dLbls>
            <c:numFmt formatCode="#,##0.0" sourceLinked="0"/>
            <c:showLegendKey val="0"/>
            <c:showVal val="1"/>
            <c:showCatName val="0"/>
            <c:showSerName val="0"/>
            <c:showPercent val="0"/>
            <c:showBubbleSize val="0"/>
            <c:showLeaderLines val="0"/>
          </c:dLbls>
          <c:cat>
            <c:strRef>
              <c:f>graph!$A$4:$A$9</c:f>
              <c:strCache>
                <c:ptCount val="5"/>
                <c:pt idx="0">
                  <c:v>Untreated</c:v>
                </c:pt>
                <c:pt idx="1">
                  <c:v>20</c:v>
                </c:pt>
                <c:pt idx="2">
                  <c:v>30/20</c:v>
                </c:pt>
                <c:pt idx="3">
                  <c:v>40/20</c:v>
                </c:pt>
                <c:pt idx="4">
                  <c:v>40/30</c:v>
                </c:pt>
              </c:strCache>
            </c:strRef>
          </c:cat>
          <c:val>
            <c:numRef>
              <c:f>graph!$B$4:$B$9</c:f>
              <c:numCache>
                <c:formatCode>0.0</c:formatCode>
                <c:ptCount val="5"/>
                <c:pt idx="0">
                  <c:v>16.4985</c:v>
                </c:pt>
                <c:pt idx="1">
                  <c:v>16.9575</c:v>
                </c:pt>
                <c:pt idx="2">
                  <c:v>15.325500000000002</c:v>
                </c:pt>
                <c:pt idx="3">
                  <c:v>16.166999999999998</c:v>
                </c:pt>
                <c:pt idx="4">
                  <c:v>20.5275</c:v>
                </c:pt>
              </c:numCache>
            </c:numRef>
          </c:val>
        </c:ser>
        <c:dLbls>
          <c:showLegendKey val="0"/>
          <c:showVal val="0"/>
          <c:showCatName val="0"/>
          <c:showSerName val="0"/>
          <c:showPercent val="0"/>
          <c:showBubbleSize val="0"/>
        </c:dLbls>
        <c:gapWidth val="150"/>
        <c:axId val="96666368"/>
        <c:axId val="96667904"/>
      </c:barChart>
      <c:catAx>
        <c:axId val="96666368"/>
        <c:scaling>
          <c:orientation val="minMax"/>
        </c:scaling>
        <c:delete val="0"/>
        <c:axPos val="b"/>
        <c:majorTickMark val="out"/>
        <c:minorTickMark val="none"/>
        <c:tickLblPos val="nextTo"/>
        <c:txPr>
          <a:bodyPr rot="0" vert="horz"/>
          <a:lstStyle/>
          <a:p>
            <a:pPr>
              <a:defRPr/>
            </a:pPr>
            <a:endParaRPr lang="en-US"/>
          </a:p>
        </c:txPr>
        <c:crossAx val="96667904"/>
        <c:crosses val="autoZero"/>
        <c:auto val="1"/>
        <c:lblAlgn val="ctr"/>
        <c:lblOffset val="100"/>
        <c:noMultiLvlLbl val="0"/>
      </c:catAx>
      <c:valAx>
        <c:axId val="96667904"/>
        <c:scaling>
          <c:orientation val="minMax"/>
        </c:scaling>
        <c:delete val="0"/>
        <c:axPos val="l"/>
        <c:numFmt formatCode="0" sourceLinked="0"/>
        <c:majorTickMark val="out"/>
        <c:minorTickMark val="none"/>
        <c:tickLblPos val="nextTo"/>
        <c:crossAx val="9666636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pivotSource>
    <c:name>[EIT results July 2014 - Free Anthocyanains (3).xlsx]graph!PivotTable2</c:name>
    <c:fmtId val="-1"/>
  </c:pivotSource>
  <c:chart>
    <c:autoTitleDeleted val="1"/>
    <c:pivotFmts>
      <c:pivotFmt>
        <c:idx val="0"/>
        <c:dLbl>
          <c:idx val="0"/>
          <c:showLegendKey val="0"/>
          <c:showVal val="1"/>
          <c:showCatName val="0"/>
          <c:showSerName val="0"/>
          <c:showPercent val="0"/>
          <c:showBubbleSize val="0"/>
        </c:dLbl>
      </c:pivotFmt>
      <c:pivotFmt>
        <c:idx val="1"/>
        <c:dLbl>
          <c:idx val="0"/>
          <c:showLegendKey val="0"/>
          <c:showVal val="1"/>
          <c:showCatName val="0"/>
          <c:showSerName val="0"/>
          <c:showPercent val="0"/>
          <c:showBubbleSize val="0"/>
        </c:dLbl>
      </c:pivotFmt>
      <c:pivotFmt>
        <c:idx val="2"/>
        <c:marker>
          <c:symbol val="none"/>
        </c:marker>
        <c:dLbl>
          <c:idx val="0"/>
          <c:numFmt formatCode="#,##0" sourceLinked="0"/>
          <c:spPr/>
          <c:txPr>
            <a:bodyPr/>
            <a:lstStyle/>
            <a:p>
              <a:pPr>
                <a:defRPr sz="800"/>
              </a:pPr>
              <a:endParaRPr lang="en-US"/>
            </a:p>
          </c:txPr>
          <c:showLegendKey val="0"/>
          <c:showVal val="1"/>
          <c:showCatName val="0"/>
          <c:showSerName val="0"/>
          <c:showPercent val="0"/>
          <c:showBubbleSize val="0"/>
        </c:dLbl>
      </c:pivotFmt>
      <c:pivotFmt>
        <c:idx val="3"/>
        <c:spPr>
          <a:solidFill>
            <a:srgbClr val="FF0000"/>
          </a:solidFill>
        </c:spPr>
      </c:pivotFmt>
      <c:pivotFmt>
        <c:idx val="4"/>
        <c:spPr>
          <a:solidFill>
            <a:srgbClr val="FF0000"/>
          </a:solidFill>
        </c:spPr>
      </c:pivotFmt>
      <c:pivotFmt>
        <c:idx val="5"/>
        <c:spPr>
          <a:solidFill>
            <a:schemeClr val="bg2">
              <a:lumMod val="50000"/>
            </a:schemeClr>
          </a:solidFill>
        </c:spPr>
      </c:pivotFmt>
      <c:pivotFmt>
        <c:idx val="6"/>
        <c:spPr>
          <a:solidFill>
            <a:schemeClr val="bg2">
              <a:lumMod val="50000"/>
            </a:schemeClr>
          </a:solidFill>
        </c:spPr>
      </c:pivotFmt>
      <c:pivotFmt>
        <c:idx val="7"/>
        <c:spPr>
          <a:solidFill>
            <a:schemeClr val="accent2"/>
          </a:solidFill>
        </c:spPr>
      </c:pivotFmt>
      <c:pivotFmt>
        <c:idx val="8"/>
        <c:spPr>
          <a:solidFill>
            <a:schemeClr val="accent2"/>
          </a:solidFill>
        </c:spPr>
      </c:pivotFmt>
      <c:pivotFmt>
        <c:idx val="9"/>
        <c:spPr>
          <a:solidFill>
            <a:srgbClr val="FF00FF"/>
          </a:solidFill>
        </c:spPr>
      </c:pivotFmt>
      <c:pivotFmt>
        <c:idx val="10"/>
        <c:spPr>
          <a:solidFill>
            <a:srgbClr val="FF00FF"/>
          </a:solidFill>
        </c:spPr>
      </c:pivotFmt>
      <c:pivotFmt>
        <c:idx val="11"/>
        <c:spPr>
          <a:solidFill>
            <a:srgbClr val="00B050"/>
          </a:solidFill>
        </c:spPr>
        <c:marker>
          <c:symbol val="none"/>
        </c:marker>
        <c:dLbl>
          <c:idx val="0"/>
          <c:numFmt formatCode="#,##0.00" sourceLinked="0"/>
          <c:spPr/>
          <c:txPr>
            <a:bodyPr/>
            <a:lstStyle/>
            <a:p>
              <a:pPr>
                <a:defRPr sz="600"/>
              </a:pPr>
              <a:endParaRPr lang="en-US"/>
            </a:p>
          </c:txPr>
          <c:showLegendKey val="0"/>
          <c:showVal val="1"/>
          <c:showCatName val="0"/>
          <c:showSerName val="0"/>
          <c:showPercent val="0"/>
          <c:showBubbleSize val="0"/>
        </c:dLbl>
      </c:pivotFmt>
      <c:pivotFmt>
        <c:idx val="12"/>
        <c:spPr>
          <a:solidFill>
            <a:srgbClr val="00B050"/>
          </a:solidFill>
        </c:spPr>
      </c:pivotFmt>
      <c:pivotFmt>
        <c:idx val="13"/>
        <c:spPr>
          <a:solidFill>
            <a:srgbClr val="00B050"/>
          </a:solidFill>
        </c:spPr>
      </c:pivotFmt>
      <c:pivotFmt>
        <c:idx val="14"/>
        <c:spPr>
          <a:solidFill>
            <a:srgbClr val="00B050"/>
          </a:solidFill>
        </c:spPr>
      </c:pivotFmt>
      <c:pivotFmt>
        <c:idx val="15"/>
        <c:spPr>
          <a:solidFill>
            <a:srgbClr val="00B050"/>
          </a:solidFill>
        </c:spPr>
      </c:pivotFmt>
      <c:pivotFmt>
        <c:idx val="16"/>
        <c:marker>
          <c:symbol val="none"/>
        </c:marker>
      </c:pivotFmt>
      <c:pivotFmt>
        <c:idx val="17"/>
        <c:marker>
          <c:symbol val="none"/>
        </c:marker>
        <c:dLbl>
          <c:idx val="0"/>
          <c:spPr/>
          <c:txPr>
            <a:bodyPr/>
            <a:lstStyle/>
            <a:p>
              <a:pPr>
                <a:defRPr sz="800"/>
              </a:pPr>
              <a:endParaRPr lang="en-US"/>
            </a:p>
          </c:txPr>
          <c:showLegendKey val="0"/>
          <c:showVal val="1"/>
          <c:showCatName val="0"/>
          <c:showSerName val="0"/>
          <c:showPercent val="0"/>
          <c:showBubbleSize val="0"/>
        </c:dLbl>
      </c:pivotFmt>
      <c:pivotFmt>
        <c:idx val="18"/>
        <c:spPr>
          <a:solidFill>
            <a:srgbClr val="00863D"/>
          </a:solidFill>
        </c:spPr>
      </c:pivotFmt>
      <c:pivotFmt>
        <c:idx val="19"/>
        <c:spPr>
          <a:solidFill>
            <a:srgbClr val="00B050"/>
          </a:solidFill>
        </c:spPr>
      </c:pivotFmt>
      <c:pivotFmt>
        <c:idx val="20"/>
        <c:spPr>
          <a:solidFill>
            <a:srgbClr val="FFFFCC"/>
          </a:solidFill>
        </c:spPr>
      </c:pivotFmt>
      <c:pivotFmt>
        <c:idx val="21"/>
        <c:spPr>
          <a:solidFill>
            <a:srgbClr val="FFFF00"/>
          </a:solidFill>
        </c:spPr>
      </c:pivotFmt>
      <c:pivotFmt>
        <c:idx val="22"/>
        <c:spPr>
          <a:solidFill>
            <a:srgbClr val="FFFF00"/>
          </a:solidFill>
        </c:spPr>
      </c:pivotFmt>
      <c:pivotFmt>
        <c:idx val="23"/>
        <c:spPr>
          <a:solidFill>
            <a:srgbClr val="FFFF00"/>
          </a:solidFill>
        </c:spPr>
      </c:pivotFmt>
      <c:pivotFmt>
        <c:idx val="24"/>
        <c:spPr>
          <a:solidFill>
            <a:srgbClr val="FFFFCC"/>
          </a:solidFill>
        </c:spPr>
      </c:pivotFmt>
      <c:pivotFmt>
        <c:idx val="25"/>
        <c:spPr>
          <a:solidFill>
            <a:srgbClr val="FFC000"/>
          </a:solidFill>
        </c:spPr>
      </c:pivotFmt>
      <c:pivotFmt>
        <c:idx val="26"/>
        <c:spPr>
          <a:solidFill>
            <a:srgbClr val="FFDE75"/>
          </a:solidFill>
        </c:spPr>
      </c:pivotFmt>
      <c:pivotFmt>
        <c:idx val="27"/>
        <c:spPr>
          <a:solidFill>
            <a:srgbClr val="9A7500"/>
          </a:solidFill>
        </c:spPr>
      </c:pivotFmt>
      <c:pivotFmt>
        <c:idx val="28"/>
        <c:spPr>
          <a:solidFill>
            <a:srgbClr val="FFC000"/>
          </a:solidFill>
        </c:spPr>
      </c:pivotFmt>
      <c:pivotFmt>
        <c:idx val="29"/>
        <c:spPr>
          <a:solidFill>
            <a:srgbClr val="92D050"/>
          </a:solidFill>
        </c:spPr>
      </c:pivotFmt>
      <c:pivotFmt>
        <c:idx val="30"/>
        <c:spPr>
          <a:solidFill>
            <a:srgbClr val="92D050"/>
          </a:solidFill>
        </c:spPr>
      </c:pivotFmt>
      <c:pivotFmt>
        <c:idx val="31"/>
        <c:spPr>
          <a:solidFill>
            <a:srgbClr val="92D050"/>
          </a:solidFill>
        </c:spPr>
      </c:pivotFmt>
      <c:pivotFmt>
        <c:idx val="32"/>
        <c:spPr>
          <a:solidFill>
            <a:srgbClr val="92D050"/>
          </a:solidFill>
        </c:spPr>
      </c:pivotFmt>
      <c:pivotFmt>
        <c:idx val="33"/>
        <c:spPr>
          <a:solidFill>
            <a:srgbClr val="92D050"/>
          </a:solidFill>
        </c:spPr>
      </c:pivotFmt>
      <c:pivotFmt>
        <c:idx val="34"/>
        <c:spPr>
          <a:solidFill>
            <a:srgbClr val="92D050"/>
          </a:solidFill>
        </c:spPr>
      </c:pivotFmt>
      <c:pivotFmt>
        <c:idx val="35"/>
        <c:spPr>
          <a:solidFill>
            <a:sysClr val="windowText" lastClr="000000">
              <a:lumMod val="65000"/>
              <a:lumOff val="35000"/>
            </a:sysClr>
          </a:solidFill>
        </c:spPr>
      </c:pivotFmt>
      <c:pivotFmt>
        <c:idx val="36"/>
        <c:spPr>
          <a:solidFill>
            <a:sysClr val="windowText" lastClr="000000">
              <a:lumMod val="65000"/>
              <a:lumOff val="35000"/>
            </a:sysClr>
          </a:solidFill>
        </c:spPr>
      </c:pivotFmt>
      <c:pivotFmt>
        <c:idx val="37"/>
        <c:spPr>
          <a:solidFill>
            <a:sysClr val="windowText" lastClr="000000">
              <a:lumMod val="65000"/>
              <a:lumOff val="35000"/>
            </a:sysClr>
          </a:solidFill>
        </c:spPr>
      </c:pivotFmt>
      <c:pivotFmt>
        <c:idx val="38"/>
        <c:spPr>
          <a:solidFill>
            <a:srgbClr val="00B0F0"/>
          </a:solidFill>
        </c:spPr>
      </c:pivotFmt>
      <c:pivotFmt>
        <c:idx val="39"/>
        <c:spPr>
          <a:solidFill>
            <a:srgbClr val="0070C0"/>
          </a:solidFill>
        </c:spPr>
      </c:pivotFmt>
      <c:pivotFmt>
        <c:idx val="40"/>
        <c:spPr>
          <a:solidFill>
            <a:srgbClr val="0070C0"/>
          </a:solidFill>
        </c:spPr>
      </c:pivotFmt>
      <c:pivotFmt>
        <c:idx val="41"/>
        <c:spPr>
          <a:solidFill>
            <a:srgbClr val="0070C0"/>
          </a:solidFill>
        </c:spPr>
      </c:pivotFmt>
      <c:pivotFmt>
        <c:idx val="42"/>
        <c:marker>
          <c:symbol val="none"/>
        </c:marker>
        <c:dLbl>
          <c:idx val="0"/>
          <c:numFmt formatCode="#,##0.00" sourceLinked="0"/>
          <c:spPr/>
          <c:txPr>
            <a:bodyPr/>
            <a:lstStyle/>
            <a:p>
              <a:pPr>
                <a:defRPr/>
              </a:pPr>
              <a:endParaRPr lang="en-US"/>
            </a:p>
          </c:txPr>
          <c:showLegendKey val="0"/>
          <c:showVal val="1"/>
          <c:showCatName val="0"/>
          <c:showSerName val="0"/>
          <c:showPercent val="0"/>
          <c:showBubbleSize val="0"/>
        </c:dLbl>
      </c:pivotFmt>
      <c:pivotFmt>
        <c:idx val="43"/>
        <c:spPr>
          <a:solidFill>
            <a:srgbClr val="92D050"/>
          </a:solidFill>
        </c:spPr>
      </c:pivotFmt>
      <c:pivotFmt>
        <c:idx val="44"/>
        <c:spPr>
          <a:solidFill>
            <a:srgbClr val="00863D"/>
          </a:solidFill>
        </c:spPr>
      </c:pivotFmt>
      <c:pivotFmt>
        <c:idx val="45"/>
        <c:spPr>
          <a:solidFill>
            <a:srgbClr val="FFC000"/>
          </a:solidFill>
        </c:spPr>
      </c:pivotFmt>
      <c:pivotFmt>
        <c:idx val="46"/>
        <c:spPr>
          <a:solidFill>
            <a:srgbClr val="FFFF00"/>
          </a:solidFill>
        </c:spPr>
      </c:pivotFmt>
      <c:pivotFmt>
        <c:idx val="47"/>
        <c:spPr>
          <a:solidFill>
            <a:srgbClr val="00B0F0"/>
          </a:solidFill>
        </c:spPr>
      </c:pivotFmt>
      <c:pivotFmt>
        <c:idx val="48"/>
        <c:spPr>
          <a:solidFill>
            <a:srgbClr val="FFFFCC"/>
          </a:solidFill>
        </c:spPr>
      </c:pivotFmt>
      <c:pivotFmt>
        <c:idx val="49"/>
        <c:spPr>
          <a:solidFill>
            <a:srgbClr val="EEECE1">
              <a:lumMod val="10000"/>
            </a:srgbClr>
          </a:solidFill>
        </c:spPr>
      </c:pivotFmt>
      <c:pivotFmt>
        <c:idx val="50"/>
        <c:marker>
          <c:symbol val="none"/>
        </c:marker>
        <c:dLbl>
          <c:idx val="0"/>
          <c:spPr/>
          <c:txPr>
            <a:bodyPr/>
            <a:lstStyle/>
            <a:p>
              <a:pPr>
                <a:defRPr b="1"/>
              </a:pPr>
              <a:endParaRPr lang="en-US"/>
            </a:p>
          </c:txPr>
          <c:showLegendKey val="0"/>
          <c:showVal val="1"/>
          <c:showCatName val="0"/>
          <c:showSerName val="0"/>
          <c:showPercent val="0"/>
          <c:showBubbleSize val="0"/>
        </c:dLbl>
      </c:pivotFmt>
      <c:pivotFmt>
        <c:idx val="51"/>
        <c:spPr>
          <a:solidFill>
            <a:srgbClr val="EEECE1">
              <a:lumMod val="90000"/>
            </a:srgbClr>
          </a:solidFill>
        </c:spPr>
        <c:marker>
          <c:symbol val="none"/>
        </c:marker>
        <c:dLbl>
          <c:idx val="0"/>
          <c:spPr/>
          <c:txPr>
            <a:bodyPr/>
            <a:lstStyle/>
            <a:p>
              <a:pPr>
                <a:defRPr b="1"/>
              </a:pPr>
              <a:endParaRPr lang="en-US"/>
            </a:p>
          </c:txPr>
          <c:showLegendKey val="0"/>
          <c:showVal val="1"/>
          <c:showCatName val="0"/>
          <c:showSerName val="0"/>
          <c:showPercent val="0"/>
          <c:showBubbleSize val="0"/>
        </c:dLbl>
      </c:pivotFmt>
      <c:pivotFmt>
        <c:idx val="52"/>
        <c:spPr>
          <a:solidFill>
            <a:srgbClr val="FF0000"/>
          </a:solidFill>
        </c:spPr>
        <c:marker>
          <c:symbol val="none"/>
        </c:marker>
        <c:dLbl>
          <c:idx val="0"/>
          <c:numFmt formatCode="#,##0.00" sourceLinked="0"/>
          <c:spPr/>
          <c:txPr>
            <a:bodyPr/>
            <a:lstStyle/>
            <a:p>
              <a:pPr>
                <a:defRPr b="1"/>
              </a:pPr>
              <a:endParaRPr lang="en-US"/>
            </a:p>
          </c:txPr>
          <c:showLegendKey val="0"/>
          <c:showVal val="1"/>
          <c:showCatName val="0"/>
          <c:showSerName val="0"/>
          <c:showPercent val="0"/>
          <c:showBubbleSize val="0"/>
        </c:dLbl>
      </c:pivotFmt>
      <c:pivotFmt>
        <c:idx val="53"/>
        <c:marker>
          <c:symbol val="none"/>
        </c:marker>
        <c:dLbl>
          <c:idx val="0"/>
          <c:numFmt formatCode="#,##0.00" sourceLinked="0"/>
          <c:spPr/>
          <c:txPr>
            <a:bodyPr/>
            <a:lstStyle/>
            <a:p>
              <a:pPr>
                <a:defRPr b="1"/>
              </a:pPr>
              <a:endParaRPr lang="en-US"/>
            </a:p>
          </c:txPr>
          <c:showLegendKey val="0"/>
          <c:showVal val="1"/>
          <c:showCatName val="0"/>
          <c:showSerName val="0"/>
          <c:showPercent val="0"/>
          <c:showBubbleSize val="0"/>
        </c:dLbl>
      </c:pivotFmt>
      <c:pivotFmt>
        <c:idx val="54"/>
        <c:marker>
          <c:symbol val="none"/>
        </c:marker>
        <c:dLbl>
          <c:idx val="0"/>
          <c:spPr/>
          <c:txPr>
            <a:bodyPr/>
            <a:lstStyle/>
            <a:p>
              <a:pPr>
                <a:defRPr/>
              </a:pPr>
              <a:endParaRPr lang="en-US"/>
            </a:p>
          </c:txPr>
          <c:showLegendKey val="0"/>
          <c:showVal val="1"/>
          <c:showCatName val="0"/>
          <c:showSerName val="0"/>
          <c:showPercent val="0"/>
          <c:showBubbleSize val="0"/>
        </c:dLbl>
      </c:pivotFmt>
      <c:pivotFmt>
        <c:idx val="55"/>
        <c:marker>
          <c:symbol val="none"/>
        </c:marker>
        <c:dLbl>
          <c:idx val="0"/>
          <c:spPr/>
          <c:txPr>
            <a:bodyPr/>
            <a:lstStyle/>
            <a:p>
              <a:pPr>
                <a:defRPr/>
              </a:pPr>
              <a:endParaRPr lang="en-US"/>
            </a:p>
          </c:txPr>
          <c:showLegendKey val="0"/>
          <c:showVal val="1"/>
          <c:showCatName val="0"/>
          <c:showSerName val="0"/>
          <c:showPercent val="0"/>
          <c:showBubbleSize val="0"/>
        </c:dLbl>
      </c:pivotFmt>
      <c:pivotFmt>
        <c:idx val="56"/>
        <c:marker>
          <c:symbol val="none"/>
        </c:marker>
        <c:dLbl>
          <c:idx val="0"/>
          <c:numFmt formatCode="#,##0.00" sourceLinked="0"/>
          <c:spPr/>
          <c:txPr>
            <a:bodyPr/>
            <a:lstStyle/>
            <a:p>
              <a:pPr>
                <a:defRPr/>
              </a:pPr>
              <a:endParaRPr lang="en-US"/>
            </a:p>
          </c:txPr>
          <c:showLegendKey val="0"/>
          <c:showVal val="1"/>
          <c:showCatName val="0"/>
          <c:showSerName val="0"/>
          <c:showPercent val="0"/>
          <c:showBubbleSize val="0"/>
        </c:dLbl>
      </c:pivotFmt>
      <c:pivotFmt>
        <c:idx val="57"/>
        <c:marker>
          <c:symbol val="none"/>
        </c:marker>
        <c:dLbl>
          <c:idx val="0"/>
          <c:numFmt formatCode="#,##0.00" sourceLinked="0"/>
          <c:spPr/>
          <c:txPr>
            <a:bodyPr/>
            <a:lstStyle/>
            <a:p>
              <a:pPr>
                <a:defRPr/>
              </a:pPr>
              <a:endParaRPr lang="en-US"/>
            </a:p>
          </c:txPr>
          <c:showLegendKey val="0"/>
          <c:showVal val="1"/>
          <c:showCatName val="0"/>
          <c:showSerName val="0"/>
          <c:showPercent val="0"/>
          <c:showBubbleSize val="0"/>
        </c:dLbl>
      </c:pivotFmt>
      <c:pivotFmt>
        <c:idx val="58"/>
        <c:spPr>
          <a:solidFill>
            <a:srgbClr val="FFC000"/>
          </a:solidFill>
        </c:spPr>
        <c:marker>
          <c:symbol val="none"/>
        </c:marker>
        <c:dLbl>
          <c:idx val="0"/>
          <c:numFmt formatCode="#,##0" sourceLinked="0"/>
          <c:spPr/>
          <c:txPr>
            <a:bodyPr/>
            <a:lstStyle/>
            <a:p>
              <a:pPr>
                <a:defRPr sz="900"/>
              </a:pPr>
              <a:endParaRPr lang="en-US"/>
            </a:p>
          </c:txPr>
          <c:showLegendKey val="0"/>
          <c:showVal val="1"/>
          <c:showCatName val="0"/>
          <c:showSerName val="0"/>
          <c:showPercent val="0"/>
          <c:showBubbleSize val="0"/>
        </c:dLbl>
      </c:pivotFmt>
      <c:pivotFmt>
        <c:idx val="59"/>
        <c:marker>
          <c:symbol val="none"/>
        </c:marker>
        <c:dLbl>
          <c:idx val="0"/>
          <c:numFmt formatCode="#,##0" sourceLinked="0"/>
          <c:spPr/>
          <c:txPr>
            <a:bodyPr/>
            <a:lstStyle/>
            <a:p>
              <a:pPr>
                <a:defRPr sz="900"/>
              </a:pPr>
              <a:endParaRPr lang="en-US"/>
            </a:p>
          </c:txPr>
          <c:showLegendKey val="0"/>
          <c:showVal val="1"/>
          <c:showCatName val="0"/>
          <c:showSerName val="0"/>
          <c:showPercent val="0"/>
          <c:showBubbleSize val="0"/>
        </c:dLbl>
      </c:pivotFmt>
      <c:pivotFmt>
        <c:idx val="60"/>
        <c:marker>
          <c:symbol val="none"/>
        </c:marker>
        <c:dLbl>
          <c:idx val="0"/>
          <c:numFmt formatCode="#,##0.0" sourceLinked="0"/>
          <c:spPr/>
          <c:txPr>
            <a:bodyPr/>
            <a:lstStyle/>
            <a:p>
              <a:pPr>
                <a:defRPr sz="900"/>
              </a:pPr>
              <a:endParaRPr lang="en-US"/>
            </a:p>
          </c:txPr>
          <c:showLegendKey val="0"/>
          <c:showVal val="1"/>
          <c:showCatName val="0"/>
          <c:showSerName val="0"/>
          <c:showPercent val="0"/>
          <c:showBubbleSize val="0"/>
        </c:dLbl>
      </c:pivotFmt>
      <c:pivotFmt>
        <c:idx val="61"/>
        <c:dLbl>
          <c:idx val="0"/>
          <c:tx>
            <c:rich>
              <a:bodyPr/>
              <a:lstStyle/>
              <a:p>
                <a:r>
                  <a:t>Add text</a:t>
                </a:r>
              </a:p>
            </c:rich>
          </c:tx>
          <c:showLegendKey val="0"/>
          <c:showVal val="1"/>
          <c:showCatName val="0"/>
          <c:showSerName val="0"/>
          <c:showPercent val="0"/>
          <c:showBubbleSize val="0"/>
        </c:dLbl>
      </c:pivotFmt>
      <c:pivotFmt>
        <c:idx val="62"/>
        <c:dLbl>
          <c:idx val="0"/>
          <c:tx>
            <c:rich>
              <a:bodyPr/>
              <a:lstStyle/>
              <a:p>
                <a:r>
                  <a:t>Add text</a:t>
                </a:r>
              </a:p>
            </c:rich>
          </c:tx>
          <c:showLegendKey val="0"/>
          <c:showVal val="1"/>
          <c:showCatName val="0"/>
          <c:showSerName val="0"/>
          <c:showPercent val="0"/>
          <c:showBubbleSize val="0"/>
        </c:dLbl>
      </c:pivotFmt>
      <c:pivotFmt>
        <c:idx val="63"/>
        <c:dLbl>
          <c:idx val="0"/>
          <c:tx>
            <c:rich>
              <a:bodyPr/>
              <a:lstStyle/>
              <a:p>
                <a:r>
                  <a:t>Add text</a:t>
                </a:r>
              </a:p>
            </c:rich>
          </c:tx>
          <c:showLegendKey val="0"/>
          <c:showVal val="1"/>
          <c:showCatName val="0"/>
          <c:showSerName val="0"/>
          <c:showPercent val="0"/>
          <c:showBubbleSize val="0"/>
        </c:dLbl>
      </c:pivotFmt>
      <c:pivotFmt>
        <c:idx val="64"/>
        <c:dLbl>
          <c:idx val="0"/>
          <c:tx>
            <c:rich>
              <a:bodyPr/>
              <a:lstStyle/>
              <a:p>
                <a:r>
                  <a:t>Add text</a:t>
                </a:r>
              </a:p>
            </c:rich>
          </c:tx>
          <c:showLegendKey val="0"/>
          <c:showVal val="1"/>
          <c:showCatName val="0"/>
          <c:showSerName val="0"/>
          <c:showPercent val="0"/>
          <c:showBubbleSize val="0"/>
        </c:dLbl>
      </c:pivotFmt>
      <c:pivotFmt>
        <c:idx val="65"/>
        <c:marker>
          <c:symbol val="none"/>
        </c:marker>
        <c:dLbl>
          <c:idx val="0"/>
          <c:numFmt formatCode="#,##0.0" sourceLinked="0"/>
          <c:spPr/>
          <c:txPr>
            <a:bodyPr/>
            <a:lstStyle/>
            <a:p>
              <a:pPr>
                <a:defRPr sz="900"/>
              </a:pPr>
              <a:endParaRPr lang="en-US"/>
            </a:p>
          </c:txPr>
          <c:showLegendKey val="0"/>
          <c:showVal val="1"/>
          <c:showCatName val="0"/>
          <c:showSerName val="0"/>
          <c:showPercent val="0"/>
          <c:showBubbleSize val="0"/>
        </c:dLbl>
      </c:pivotFmt>
      <c:pivotFmt>
        <c:idx val="66"/>
        <c:spPr>
          <a:solidFill>
            <a:srgbClr val="FFC000"/>
          </a:solidFill>
        </c:spPr>
        <c:marker>
          <c:symbol val="none"/>
        </c:marker>
        <c:dLbl>
          <c:idx val="0"/>
          <c:numFmt formatCode="#,##0" sourceLinked="0"/>
          <c:spPr/>
          <c:txPr>
            <a:bodyPr/>
            <a:lstStyle/>
            <a:p>
              <a:pPr>
                <a:defRPr sz="900"/>
              </a:pPr>
              <a:endParaRPr lang="en-US"/>
            </a:p>
          </c:txPr>
          <c:showLegendKey val="0"/>
          <c:showVal val="1"/>
          <c:showCatName val="0"/>
          <c:showSerName val="0"/>
          <c:showPercent val="0"/>
          <c:showBubbleSize val="0"/>
        </c:dLbl>
      </c:pivotFmt>
      <c:pivotFmt>
        <c:idx val="67"/>
        <c:marker>
          <c:symbol val="none"/>
        </c:marker>
        <c:dLbl>
          <c:idx val="0"/>
          <c:numFmt formatCode="#,##0.0" sourceLinked="0"/>
          <c:spPr/>
          <c:txPr>
            <a:bodyPr/>
            <a:lstStyle/>
            <a:p>
              <a:pPr>
                <a:defRPr sz="900"/>
              </a:pPr>
              <a:endParaRPr lang="en-US"/>
            </a:p>
          </c:txPr>
          <c:showLegendKey val="0"/>
          <c:showVal val="1"/>
          <c:showCatName val="0"/>
          <c:showSerName val="0"/>
          <c:showPercent val="0"/>
          <c:showBubbleSize val="0"/>
        </c:dLbl>
      </c:pivotFmt>
      <c:pivotFmt>
        <c:idx val="68"/>
        <c:spPr>
          <a:solidFill>
            <a:srgbClr val="00B050"/>
          </a:solidFill>
        </c:spPr>
      </c:pivotFmt>
      <c:pivotFmt>
        <c:idx val="69"/>
        <c:spPr>
          <a:solidFill>
            <a:srgbClr val="00B050"/>
          </a:solidFill>
        </c:spPr>
      </c:pivotFmt>
      <c:pivotFmt>
        <c:idx val="70"/>
        <c:spPr>
          <a:solidFill>
            <a:srgbClr val="00B050"/>
          </a:solidFill>
        </c:spPr>
      </c:pivotFmt>
      <c:pivotFmt>
        <c:idx val="71"/>
        <c:spPr>
          <a:solidFill>
            <a:srgbClr val="FF0000"/>
          </a:solidFill>
        </c:spPr>
      </c:pivotFmt>
      <c:pivotFmt>
        <c:idx val="72"/>
        <c:spPr>
          <a:solidFill>
            <a:srgbClr val="FFC000"/>
          </a:solidFill>
        </c:spPr>
      </c:pivotFmt>
      <c:pivotFmt>
        <c:idx val="73"/>
        <c:spPr>
          <a:solidFill>
            <a:srgbClr val="FFC000"/>
          </a:solidFill>
        </c:spPr>
      </c:pivotFmt>
      <c:pivotFmt>
        <c:idx val="74"/>
        <c:spPr>
          <a:solidFill>
            <a:srgbClr val="FFC000"/>
          </a:solidFill>
        </c:spPr>
      </c:pivotFmt>
      <c:pivotFmt>
        <c:idx val="75"/>
        <c:spPr>
          <a:solidFill>
            <a:srgbClr val="FF0000"/>
          </a:solidFill>
        </c:spPr>
      </c:pivotFmt>
      <c:pivotFmt>
        <c:idx val="76"/>
        <c:spPr>
          <a:solidFill>
            <a:srgbClr val="FF0000"/>
          </a:solidFill>
        </c:spPr>
      </c:pivotFmt>
      <c:pivotFmt>
        <c:idx val="77"/>
        <c:spPr>
          <a:solidFill>
            <a:srgbClr val="7030A0"/>
          </a:solidFill>
        </c:spPr>
      </c:pivotFmt>
      <c:pivotFmt>
        <c:idx val="78"/>
        <c:spPr>
          <a:solidFill>
            <a:srgbClr val="7030A0"/>
          </a:solidFill>
        </c:spPr>
      </c:pivotFmt>
      <c:pivotFmt>
        <c:idx val="79"/>
        <c:spPr>
          <a:solidFill>
            <a:srgbClr val="7030A0"/>
          </a:solidFill>
        </c:spPr>
      </c:pivotFmt>
      <c:pivotFmt>
        <c:idx val="80"/>
        <c:spPr>
          <a:solidFill>
            <a:srgbClr val="00B050"/>
          </a:solidFill>
        </c:spPr>
      </c:pivotFmt>
      <c:pivotFmt>
        <c:idx val="81"/>
        <c:spPr>
          <a:solidFill>
            <a:srgbClr val="FF0000"/>
          </a:solidFill>
        </c:spPr>
      </c:pivotFmt>
      <c:pivotFmt>
        <c:idx val="82"/>
        <c:spPr>
          <a:solidFill>
            <a:srgbClr val="7030A0"/>
          </a:solidFill>
        </c:spPr>
      </c:pivotFmt>
      <c:pivotFmt>
        <c:idx val="83"/>
        <c:spPr>
          <a:solidFill>
            <a:srgbClr val="FFC000"/>
          </a:solidFill>
        </c:spPr>
      </c:pivotFmt>
      <c:pivotFmt>
        <c:idx val="84"/>
        <c:marker>
          <c:symbol val="none"/>
        </c:marker>
        <c:dLbl>
          <c:idx val="0"/>
          <c:spPr/>
          <c:txPr>
            <a:bodyPr/>
            <a:lstStyle/>
            <a:p>
              <a:pPr>
                <a:defRPr/>
              </a:pPr>
              <a:endParaRPr lang="en-US"/>
            </a:p>
          </c:txPr>
          <c:showLegendKey val="0"/>
          <c:showVal val="1"/>
          <c:showCatName val="0"/>
          <c:showSerName val="0"/>
          <c:showPercent val="0"/>
          <c:showBubbleSize val="0"/>
        </c:dLbl>
      </c:pivotFmt>
      <c:pivotFmt>
        <c:idx val="85"/>
        <c:spPr>
          <a:solidFill>
            <a:srgbClr val="9BBB59">
              <a:lumMod val="75000"/>
            </a:srgbClr>
          </a:solidFill>
        </c:spPr>
      </c:pivotFmt>
      <c:pivotFmt>
        <c:idx val="86"/>
        <c:spPr>
          <a:solidFill>
            <a:srgbClr val="FFC000"/>
          </a:solidFill>
        </c:spPr>
      </c:pivotFmt>
      <c:pivotFmt>
        <c:idx val="87"/>
        <c:spPr>
          <a:solidFill>
            <a:srgbClr val="C0504D">
              <a:lumMod val="60000"/>
              <a:lumOff val="40000"/>
            </a:srgbClr>
          </a:solidFill>
        </c:spPr>
      </c:pivotFmt>
      <c:pivotFmt>
        <c:idx val="88"/>
        <c:spPr>
          <a:solidFill>
            <a:srgbClr val="C0504D">
              <a:lumMod val="75000"/>
            </a:srgbClr>
          </a:solidFill>
        </c:spPr>
      </c:pivotFmt>
      <c:pivotFmt>
        <c:idx val="89"/>
        <c:marker>
          <c:symbol val="none"/>
        </c:marker>
        <c:dLbl>
          <c:idx val="0"/>
          <c:spPr/>
          <c:txPr>
            <a:bodyPr/>
            <a:lstStyle/>
            <a:p>
              <a:pPr>
                <a:defRPr/>
              </a:pPr>
              <a:endParaRPr lang="en-US"/>
            </a:p>
          </c:txPr>
          <c:showLegendKey val="0"/>
          <c:showVal val="1"/>
          <c:showCatName val="0"/>
          <c:showSerName val="0"/>
          <c:showPercent val="0"/>
          <c:showBubbleSize val="0"/>
        </c:dLbl>
      </c:pivotFmt>
      <c:pivotFmt>
        <c:idx val="90"/>
        <c:spPr>
          <a:solidFill>
            <a:srgbClr val="F79646">
              <a:lumMod val="75000"/>
            </a:srgbClr>
          </a:solidFill>
        </c:spPr>
      </c:pivotFmt>
      <c:pivotFmt>
        <c:idx val="91"/>
        <c:marker>
          <c:symbol val="none"/>
        </c:marker>
        <c:dLbl>
          <c:idx val="0"/>
          <c:spPr/>
          <c:txPr>
            <a:bodyPr/>
            <a:lstStyle/>
            <a:p>
              <a:pPr>
                <a:defRPr/>
              </a:pPr>
              <a:endParaRPr lang="en-US"/>
            </a:p>
          </c:txPr>
          <c:showLegendKey val="0"/>
          <c:showVal val="1"/>
          <c:showCatName val="0"/>
          <c:showSerName val="0"/>
          <c:showPercent val="0"/>
          <c:showBubbleSize val="0"/>
        </c:dLbl>
      </c:pivotFmt>
      <c:pivotFmt>
        <c:idx val="92"/>
        <c:spPr>
          <a:solidFill>
            <a:srgbClr val="9BBB59">
              <a:lumMod val="75000"/>
            </a:srgbClr>
          </a:solidFill>
        </c:spPr>
      </c:pivotFmt>
      <c:pivotFmt>
        <c:idx val="93"/>
        <c:spPr>
          <a:solidFill>
            <a:srgbClr val="FFC000"/>
          </a:solidFill>
        </c:spPr>
      </c:pivotFmt>
      <c:pivotFmt>
        <c:idx val="94"/>
        <c:spPr>
          <a:solidFill>
            <a:srgbClr val="F79646">
              <a:lumMod val="75000"/>
            </a:srgbClr>
          </a:solidFill>
        </c:spPr>
      </c:pivotFmt>
      <c:pivotFmt>
        <c:idx val="95"/>
        <c:spPr>
          <a:solidFill>
            <a:srgbClr val="C0504D">
              <a:lumMod val="60000"/>
              <a:lumOff val="40000"/>
            </a:srgbClr>
          </a:solidFill>
        </c:spPr>
      </c:pivotFmt>
      <c:pivotFmt>
        <c:idx val="96"/>
        <c:spPr>
          <a:solidFill>
            <a:srgbClr val="C0504D">
              <a:lumMod val="75000"/>
            </a:srgbClr>
          </a:solidFill>
        </c:spPr>
      </c:pivotFmt>
      <c:pivotFmt>
        <c:idx val="97"/>
        <c:marker>
          <c:symbol val="none"/>
        </c:marker>
        <c:dLbl>
          <c:idx val="0"/>
          <c:spPr/>
          <c:txPr>
            <a:bodyPr/>
            <a:lstStyle/>
            <a:p>
              <a:pPr>
                <a:defRPr/>
              </a:pPr>
              <a:endParaRPr lang="en-US"/>
            </a:p>
          </c:txPr>
          <c:showLegendKey val="0"/>
          <c:showVal val="1"/>
          <c:showCatName val="0"/>
          <c:showSerName val="0"/>
          <c:showPercent val="0"/>
          <c:showBubbleSize val="0"/>
        </c:dLbl>
      </c:pivotFmt>
      <c:pivotFmt>
        <c:idx val="98"/>
        <c:spPr>
          <a:solidFill>
            <a:srgbClr val="9BBB59">
              <a:lumMod val="75000"/>
            </a:srgbClr>
          </a:solidFill>
        </c:spPr>
      </c:pivotFmt>
      <c:pivotFmt>
        <c:idx val="99"/>
        <c:spPr>
          <a:solidFill>
            <a:srgbClr val="FFC000"/>
          </a:solidFill>
        </c:spPr>
      </c:pivotFmt>
      <c:pivotFmt>
        <c:idx val="100"/>
        <c:spPr>
          <a:solidFill>
            <a:srgbClr val="F79646">
              <a:lumMod val="75000"/>
            </a:srgbClr>
          </a:solidFill>
        </c:spPr>
      </c:pivotFmt>
      <c:pivotFmt>
        <c:idx val="101"/>
        <c:spPr>
          <a:solidFill>
            <a:srgbClr val="C0504D">
              <a:lumMod val="60000"/>
              <a:lumOff val="40000"/>
            </a:srgbClr>
          </a:solidFill>
        </c:spPr>
      </c:pivotFmt>
      <c:pivotFmt>
        <c:idx val="102"/>
        <c:spPr>
          <a:solidFill>
            <a:srgbClr val="C0504D">
              <a:lumMod val="75000"/>
            </a:srgbClr>
          </a:solidFill>
        </c:spPr>
      </c:pivotFmt>
    </c:pivotFmts>
    <c:plotArea>
      <c:layout>
        <c:manualLayout>
          <c:layoutTarget val="inner"/>
          <c:xMode val="edge"/>
          <c:yMode val="edge"/>
          <c:x val="6.676117989225909E-2"/>
          <c:y val="0.11782553222513856"/>
          <c:w val="0.92498320460339933"/>
          <c:h val="0.79858103674540681"/>
        </c:manualLayout>
      </c:layout>
      <c:barChart>
        <c:barDir val="col"/>
        <c:grouping val="clustered"/>
        <c:varyColors val="0"/>
        <c:ser>
          <c:idx val="0"/>
          <c:order val="0"/>
          <c:tx>
            <c:strRef>
              <c:f>graph!$B$3</c:f>
              <c:strCache>
                <c:ptCount val="1"/>
                <c:pt idx="0">
                  <c:v>Total</c:v>
                </c:pt>
              </c:strCache>
            </c:strRef>
          </c:tx>
          <c:invertIfNegative val="0"/>
          <c:dPt>
            <c:idx val="0"/>
            <c:invertIfNegative val="0"/>
            <c:bubble3D val="0"/>
            <c:spPr>
              <a:solidFill>
                <a:srgbClr val="9BBB59">
                  <a:lumMod val="75000"/>
                </a:srgbClr>
              </a:solidFill>
            </c:spPr>
          </c:dPt>
          <c:dPt>
            <c:idx val="1"/>
            <c:invertIfNegative val="0"/>
            <c:bubble3D val="0"/>
            <c:spPr>
              <a:solidFill>
                <a:srgbClr val="FFC000"/>
              </a:solidFill>
            </c:spPr>
          </c:dPt>
          <c:dPt>
            <c:idx val="2"/>
            <c:invertIfNegative val="0"/>
            <c:bubble3D val="0"/>
            <c:spPr>
              <a:solidFill>
                <a:srgbClr val="F79646">
                  <a:lumMod val="75000"/>
                </a:srgbClr>
              </a:solidFill>
            </c:spPr>
          </c:dPt>
          <c:dPt>
            <c:idx val="3"/>
            <c:invertIfNegative val="0"/>
            <c:bubble3D val="0"/>
            <c:spPr>
              <a:solidFill>
                <a:srgbClr val="C0504D">
                  <a:lumMod val="60000"/>
                  <a:lumOff val="40000"/>
                </a:srgbClr>
              </a:solidFill>
            </c:spPr>
          </c:dPt>
          <c:dPt>
            <c:idx val="4"/>
            <c:invertIfNegative val="0"/>
            <c:bubble3D val="0"/>
            <c:spPr>
              <a:solidFill>
                <a:srgbClr val="C0504D">
                  <a:lumMod val="75000"/>
                </a:srgbClr>
              </a:solidFill>
            </c:spPr>
          </c:dPt>
          <c:dLbls>
            <c:showLegendKey val="0"/>
            <c:showVal val="1"/>
            <c:showCatName val="0"/>
            <c:showSerName val="0"/>
            <c:showPercent val="0"/>
            <c:showBubbleSize val="0"/>
            <c:showLeaderLines val="0"/>
          </c:dLbls>
          <c:cat>
            <c:strRef>
              <c:f>graph!$A$4:$A$9</c:f>
              <c:strCache>
                <c:ptCount val="5"/>
                <c:pt idx="0">
                  <c:v>Untreated</c:v>
                </c:pt>
                <c:pt idx="1">
                  <c:v>20</c:v>
                </c:pt>
                <c:pt idx="2">
                  <c:v>30/20</c:v>
                </c:pt>
                <c:pt idx="3">
                  <c:v>40/20</c:v>
                </c:pt>
                <c:pt idx="4">
                  <c:v>40/30</c:v>
                </c:pt>
              </c:strCache>
            </c:strRef>
          </c:cat>
          <c:val>
            <c:numRef>
              <c:f>graph!$B$4:$B$9</c:f>
              <c:numCache>
                <c:formatCode>0.0</c:formatCode>
                <c:ptCount val="5"/>
                <c:pt idx="0">
                  <c:v>15.215</c:v>
                </c:pt>
                <c:pt idx="1">
                  <c:v>15.715</c:v>
                </c:pt>
                <c:pt idx="2">
                  <c:v>14.99</c:v>
                </c:pt>
                <c:pt idx="3">
                  <c:v>14.225000000000001</c:v>
                </c:pt>
                <c:pt idx="4">
                  <c:v>18.105</c:v>
                </c:pt>
              </c:numCache>
            </c:numRef>
          </c:val>
        </c:ser>
        <c:dLbls>
          <c:showLegendKey val="0"/>
          <c:showVal val="0"/>
          <c:showCatName val="0"/>
          <c:showSerName val="0"/>
          <c:showPercent val="0"/>
          <c:showBubbleSize val="0"/>
        </c:dLbls>
        <c:gapWidth val="150"/>
        <c:axId val="96860800"/>
        <c:axId val="96866688"/>
      </c:barChart>
      <c:catAx>
        <c:axId val="96860800"/>
        <c:scaling>
          <c:orientation val="minMax"/>
        </c:scaling>
        <c:delete val="0"/>
        <c:axPos val="b"/>
        <c:majorTickMark val="out"/>
        <c:minorTickMark val="none"/>
        <c:tickLblPos val="nextTo"/>
        <c:txPr>
          <a:bodyPr rot="0" vert="horz"/>
          <a:lstStyle/>
          <a:p>
            <a:pPr>
              <a:defRPr/>
            </a:pPr>
            <a:endParaRPr lang="en-US"/>
          </a:p>
        </c:txPr>
        <c:crossAx val="96866688"/>
        <c:crosses val="autoZero"/>
        <c:auto val="1"/>
        <c:lblAlgn val="ctr"/>
        <c:lblOffset val="100"/>
        <c:noMultiLvlLbl val="0"/>
      </c:catAx>
      <c:valAx>
        <c:axId val="96866688"/>
        <c:scaling>
          <c:orientation val="minMax"/>
        </c:scaling>
        <c:delete val="0"/>
        <c:axPos val="l"/>
        <c:numFmt formatCode="0" sourceLinked="0"/>
        <c:majorTickMark val="out"/>
        <c:minorTickMark val="none"/>
        <c:tickLblPos val="nextTo"/>
        <c:crossAx val="968608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0.10374</cdr:x>
      <cdr:y>0.73231</cdr:y>
    </cdr:from>
    <cdr:to>
      <cdr:x>0.1059</cdr:x>
      <cdr:y>0.87225</cdr:y>
    </cdr:to>
    <cdr:cxnSp macro="">
      <cdr:nvCxnSpPr>
        <cdr:cNvPr id="3" name="Straight Arrow Connector 2"/>
        <cdr:cNvCxnSpPr/>
      </cdr:nvCxnSpPr>
      <cdr:spPr>
        <a:xfrm xmlns:a="http://schemas.openxmlformats.org/drawingml/2006/main" flipH="1" flipV="1">
          <a:off x="810223" y="3554292"/>
          <a:ext cx="16824" cy="67921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0.6472</cdr:x>
      <cdr:y>0.73005</cdr:y>
    </cdr:from>
    <cdr:to>
      <cdr:x>0.64935</cdr:x>
      <cdr:y>0.86999</cdr:y>
    </cdr:to>
    <cdr:cxnSp macro="">
      <cdr:nvCxnSpPr>
        <cdr:cNvPr id="5" name="Straight Arrow Connector 4"/>
        <cdr:cNvCxnSpPr/>
      </cdr:nvCxnSpPr>
      <cdr:spPr>
        <a:xfrm xmlns:a="http://schemas.openxmlformats.org/drawingml/2006/main" flipH="1" flipV="1">
          <a:off x="5054600" y="3543300"/>
          <a:ext cx="16824" cy="67921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0.35287</cdr:x>
      <cdr:y>0.72743</cdr:y>
    </cdr:from>
    <cdr:to>
      <cdr:x>0.35502</cdr:x>
      <cdr:y>0.86737</cdr:y>
    </cdr:to>
    <cdr:cxnSp macro="">
      <cdr:nvCxnSpPr>
        <cdr:cNvPr id="6" name="Straight Arrow Connector 5"/>
        <cdr:cNvCxnSpPr/>
      </cdr:nvCxnSpPr>
      <cdr:spPr>
        <a:xfrm xmlns:a="http://schemas.openxmlformats.org/drawingml/2006/main" flipH="1" flipV="1">
          <a:off x="2755900" y="3530600"/>
          <a:ext cx="16824" cy="67921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3E037-9394-4D06-873B-721AB23C01FD}" type="datetimeFigureOut">
              <a:rPr lang="en-NZ" smtClean="0"/>
              <a:t>21/02/2015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EE720-B99E-4B41-A9E8-1B19B5860C7A}" type="slidenum">
              <a:rPr lang="en-NZ" smtClean="0"/>
              <a:t>‹#›</a:t>
            </a:fld>
            <a:endParaRPr lang="en-NZ"/>
          </a:p>
        </p:txBody>
      </p:sp>
    </p:spTree>
    <p:extLst>
      <p:ext uri="{BB962C8B-B14F-4D97-AF65-F5344CB8AC3E}">
        <p14:creationId xmlns:p14="http://schemas.microsoft.com/office/powerpoint/2010/main" val="306123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10"/>
          </p:nvPr>
        </p:nvSpPr>
        <p:spPr/>
        <p:txBody>
          <a:bodyPr/>
          <a:lstStyle/>
          <a:p>
            <a:fld id="{43787998-00CE-4150-95E1-5EED13626AE8}" type="slidenum">
              <a:rPr lang="en-NZ" smtClean="0"/>
              <a:pPr/>
              <a:t>1</a:t>
            </a:fld>
            <a:endParaRPr lang="en-NZ"/>
          </a:p>
        </p:txBody>
      </p:sp>
    </p:spTree>
    <p:extLst>
      <p:ext uri="{BB962C8B-B14F-4D97-AF65-F5344CB8AC3E}">
        <p14:creationId xmlns:p14="http://schemas.microsoft.com/office/powerpoint/2010/main" val="339392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These slides are about the importance of application – as important as the product.</a:t>
            </a:r>
          </a:p>
          <a:p>
            <a:endParaRPr lang="en-NZ" dirty="0" smtClean="0"/>
          </a:p>
          <a:p>
            <a:r>
              <a:rPr lang="en-NZ" dirty="0" smtClean="0">
                <a:solidFill>
                  <a:srgbClr val="FF0000"/>
                </a:solidFill>
              </a:rPr>
              <a:t>Audited sprayers – there are only limited people who possess the skills</a:t>
            </a:r>
          </a:p>
          <a:p>
            <a:endParaRPr lang="en-NZ" dirty="0"/>
          </a:p>
          <a:p>
            <a:r>
              <a:rPr lang="en-NZ" dirty="0" smtClean="0"/>
              <a:t>We try to make trialling real </a:t>
            </a:r>
            <a:r>
              <a:rPr lang="en-NZ" b="1" dirty="0" smtClean="0">
                <a:solidFill>
                  <a:srgbClr val="FF0000"/>
                </a:solidFill>
              </a:rPr>
              <a:t>– we use our own controlled sprayer to make results in trials more readily transferrable</a:t>
            </a:r>
          </a:p>
          <a:p>
            <a:endParaRPr lang="en-NZ" dirty="0"/>
          </a:p>
        </p:txBody>
      </p:sp>
      <p:sp>
        <p:nvSpPr>
          <p:cNvPr id="4" name="Slide Number Placeholder 3"/>
          <p:cNvSpPr>
            <a:spLocks noGrp="1"/>
          </p:cNvSpPr>
          <p:nvPr>
            <p:ph type="sldNum" sz="quarter" idx="10"/>
          </p:nvPr>
        </p:nvSpPr>
        <p:spPr/>
        <p:txBody>
          <a:bodyPr/>
          <a:lstStyle/>
          <a:p>
            <a:fld id="{43787998-00CE-4150-95E1-5EED13626AE8}" type="slidenum">
              <a:rPr lang="en-NZ" smtClean="0"/>
              <a:pPr/>
              <a:t>12</a:t>
            </a:fld>
            <a:endParaRPr lang="en-NZ"/>
          </a:p>
        </p:txBody>
      </p:sp>
    </p:spTree>
    <p:extLst>
      <p:ext uri="{BB962C8B-B14F-4D97-AF65-F5344CB8AC3E}">
        <p14:creationId xmlns:p14="http://schemas.microsoft.com/office/powerpoint/2010/main" val="253234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3787998-00CE-4150-95E1-5EED13626AE8}" type="slidenum">
              <a:rPr lang="en-NZ" smtClean="0"/>
              <a:pPr/>
              <a:t>13</a:t>
            </a:fld>
            <a:endParaRPr lang="en-NZ"/>
          </a:p>
        </p:txBody>
      </p:sp>
    </p:spTree>
    <p:extLst>
      <p:ext uri="{BB962C8B-B14F-4D97-AF65-F5344CB8AC3E}">
        <p14:creationId xmlns:p14="http://schemas.microsoft.com/office/powerpoint/2010/main" val="52326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Application again.</a:t>
            </a:r>
          </a:p>
          <a:p>
            <a:r>
              <a:rPr lang="en-NZ" dirty="0" smtClean="0"/>
              <a:t>This was done for enhancing maturity trials – </a:t>
            </a:r>
            <a:r>
              <a:rPr lang="en-NZ" dirty="0" smtClean="0">
                <a:solidFill>
                  <a:srgbClr val="FF0000"/>
                </a:solidFill>
              </a:rPr>
              <a:t>but the same methodology is used for eradication.</a:t>
            </a:r>
          </a:p>
          <a:p>
            <a:r>
              <a:rPr lang="en-NZ" dirty="0" smtClean="0"/>
              <a:t>All on the website – do it once, do it early and do it well.</a:t>
            </a:r>
            <a:endParaRPr lang="en-NZ" dirty="0"/>
          </a:p>
        </p:txBody>
      </p:sp>
      <p:sp>
        <p:nvSpPr>
          <p:cNvPr id="4" name="Slide Number Placeholder 3"/>
          <p:cNvSpPr>
            <a:spLocks noGrp="1"/>
          </p:cNvSpPr>
          <p:nvPr>
            <p:ph type="sldNum" sz="quarter" idx="10"/>
          </p:nvPr>
        </p:nvSpPr>
        <p:spPr/>
        <p:txBody>
          <a:bodyPr/>
          <a:lstStyle/>
          <a:p>
            <a:fld id="{43787998-00CE-4150-95E1-5EED13626AE8}" type="slidenum">
              <a:rPr lang="en-NZ" smtClean="0"/>
              <a:pPr/>
              <a:t>14</a:t>
            </a:fld>
            <a:endParaRPr lang="en-NZ"/>
          </a:p>
        </p:txBody>
      </p:sp>
    </p:spTree>
    <p:extLst>
      <p:ext uri="{BB962C8B-B14F-4D97-AF65-F5344CB8AC3E}">
        <p14:creationId xmlns:p14="http://schemas.microsoft.com/office/powerpoint/2010/main" val="268671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15</a:t>
            </a:fld>
            <a:endParaRPr lang="en-NZ"/>
          </a:p>
        </p:txBody>
      </p:sp>
    </p:spTree>
    <p:extLst>
      <p:ext uri="{BB962C8B-B14F-4D97-AF65-F5344CB8AC3E}">
        <p14:creationId xmlns:p14="http://schemas.microsoft.com/office/powerpoint/2010/main" val="14558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16</a:t>
            </a:fld>
            <a:endParaRPr lang="en-NZ"/>
          </a:p>
        </p:txBody>
      </p:sp>
    </p:spTree>
    <p:extLst>
      <p:ext uri="{BB962C8B-B14F-4D97-AF65-F5344CB8AC3E}">
        <p14:creationId xmlns:p14="http://schemas.microsoft.com/office/powerpoint/2010/main" val="1653318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17</a:t>
            </a:fld>
            <a:endParaRPr lang="en-NZ"/>
          </a:p>
        </p:txBody>
      </p:sp>
    </p:spTree>
    <p:extLst>
      <p:ext uri="{BB962C8B-B14F-4D97-AF65-F5344CB8AC3E}">
        <p14:creationId xmlns:p14="http://schemas.microsoft.com/office/powerpoint/2010/main" val="4019813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18</a:t>
            </a:fld>
            <a:endParaRPr lang="en-NZ"/>
          </a:p>
        </p:txBody>
      </p:sp>
    </p:spTree>
    <p:extLst>
      <p:ext uri="{BB962C8B-B14F-4D97-AF65-F5344CB8AC3E}">
        <p14:creationId xmlns:p14="http://schemas.microsoft.com/office/powerpoint/2010/main" val="1885414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1AEE720-B99E-4B41-A9E8-1B19B5860C7A}" type="slidenum">
              <a:rPr lang="en-NZ" smtClean="0"/>
              <a:t>19</a:t>
            </a:fld>
            <a:endParaRPr lang="en-NZ"/>
          </a:p>
        </p:txBody>
      </p:sp>
    </p:spTree>
    <p:extLst>
      <p:ext uri="{BB962C8B-B14F-4D97-AF65-F5344CB8AC3E}">
        <p14:creationId xmlns:p14="http://schemas.microsoft.com/office/powerpoint/2010/main" val="332550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20</a:t>
            </a:fld>
            <a:endParaRPr lang="en-NZ"/>
          </a:p>
        </p:txBody>
      </p:sp>
    </p:spTree>
    <p:extLst>
      <p:ext uri="{BB962C8B-B14F-4D97-AF65-F5344CB8AC3E}">
        <p14:creationId xmlns:p14="http://schemas.microsoft.com/office/powerpoint/2010/main" val="4246827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21</a:t>
            </a:fld>
            <a:endParaRPr lang="en-NZ"/>
          </a:p>
        </p:txBody>
      </p:sp>
    </p:spTree>
    <p:extLst>
      <p:ext uri="{BB962C8B-B14F-4D97-AF65-F5344CB8AC3E}">
        <p14:creationId xmlns:p14="http://schemas.microsoft.com/office/powerpoint/2010/main" val="52901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2</a:t>
            </a:fld>
            <a:endParaRPr lang="en-NZ"/>
          </a:p>
        </p:txBody>
      </p:sp>
    </p:spTree>
    <p:extLst>
      <p:ext uri="{BB962C8B-B14F-4D97-AF65-F5344CB8AC3E}">
        <p14:creationId xmlns:p14="http://schemas.microsoft.com/office/powerpoint/2010/main" val="3205455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22</a:t>
            </a:fld>
            <a:endParaRPr lang="en-NZ"/>
          </a:p>
        </p:txBody>
      </p:sp>
    </p:spTree>
    <p:extLst>
      <p:ext uri="{BB962C8B-B14F-4D97-AF65-F5344CB8AC3E}">
        <p14:creationId xmlns:p14="http://schemas.microsoft.com/office/powerpoint/2010/main" val="712402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23</a:t>
            </a:fld>
            <a:endParaRPr lang="en-NZ"/>
          </a:p>
        </p:txBody>
      </p:sp>
    </p:spTree>
    <p:extLst>
      <p:ext uri="{BB962C8B-B14F-4D97-AF65-F5344CB8AC3E}">
        <p14:creationId xmlns:p14="http://schemas.microsoft.com/office/powerpoint/2010/main" val="4087304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24</a:t>
            </a:fld>
            <a:endParaRPr lang="en-NZ"/>
          </a:p>
        </p:txBody>
      </p:sp>
    </p:spTree>
    <p:extLst>
      <p:ext uri="{BB962C8B-B14F-4D97-AF65-F5344CB8AC3E}">
        <p14:creationId xmlns:p14="http://schemas.microsoft.com/office/powerpoint/2010/main" val="4072939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25</a:t>
            </a:fld>
            <a:endParaRPr lang="en-NZ"/>
          </a:p>
        </p:txBody>
      </p:sp>
    </p:spTree>
    <p:extLst>
      <p:ext uri="{BB962C8B-B14F-4D97-AF65-F5344CB8AC3E}">
        <p14:creationId xmlns:p14="http://schemas.microsoft.com/office/powerpoint/2010/main" val="2706265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26</a:t>
            </a:fld>
            <a:endParaRPr lang="en-NZ"/>
          </a:p>
        </p:txBody>
      </p:sp>
    </p:spTree>
    <p:extLst>
      <p:ext uri="{BB962C8B-B14F-4D97-AF65-F5344CB8AC3E}">
        <p14:creationId xmlns:p14="http://schemas.microsoft.com/office/powerpoint/2010/main" val="621731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27</a:t>
            </a:fld>
            <a:endParaRPr lang="en-NZ"/>
          </a:p>
        </p:txBody>
      </p:sp>
    </p:spTree>
    <p:extLst>
      <p:ext uri="{BB962C8B-B14F-4D97-AF65-F5344CB8AC3E}">
        <p14:creationId xmlns:p14="http://schemas.microsoft.com/office/powerpoint/2010/main" val="849503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30</a:t>
            </a:fld>
            <a:endParaRPr lang="en-NZ"/>
          </a:p>
        </p:txBody>
      </p:sp>
    </p:spTree>
    <p:extLst>
      <p:ext uri="{BB962C8B-B14F-4D97-AF65-F5344CB8AC3E}">
        <p14:creationId xmlns:p14="http://schemas.microsoft.com/office/powerpoint/2010/main" val="3526156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31</a:t>
            </a:fld>
            <a:endParaRPr lang="en-NZ"/>
          </a:p>
        </p:txBody>
      </p:sp>
    </p:spTree>
    <p:extLst>
      <p:ext uri="{BB962C8B-B14F-4D97-AF65-F5344CB8AC3E}">
        <p14:creationId xmlns:p14="http://schemas.microsoft.com/office/powerpoint/2010/main" val="374496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3</a:t>
            </a:fld>
            <a:endParaRPr lang="en-NZ"/>
          </a:p>
        </p:txBody>
      </p:sp>
    </p:spTree>
    <p:extLst>
      <p:ext uri="{BB962C8B-B14F-4D97-AF65-F5344CB8AC3E}">
        <p14:creationId xmlns:p14="http://schemas.microsoft.com/office/powerpoint/2010/main" val="324929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6</a:t>
            </a:fld>
            <a:endParaRPr lang="en-NZ"/>
          </a:p>
        </p:txBody>
      </p:sp>
    </p:spTree>
    <p:extLst>
      <p:ext uri="{BB962C8B-B14F-4D97-AF65-F5344CB8AC3E}">
        <p14:creationId xmlns:p14="http://schemas.microsoft.com/office/powerpoint/2010/main" val="100619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7</a:t>
            </a:fld>
            <a:endParaRPr lang="en-NZ"/>
          </a:p>
        </p:txBody>
      </p:sp>
    </p:spTree>
    <p:extLst>
      <p:ext uri="{BB962C8B-B14F-4D97-AF65-F5344CB8AC3E}">
        <p14:creationId xmlns:p14="http://schemas.microsoft.com/office/powerpoint/2010/main" val="353977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8</a:t>
            </a:fld>
            <a:endParaRPr lang="en-NZ"/>
          </a:p>
        </p:txBody>
      </p:sp>
    </p:spTree>
    <p:extLst>
      <p:ext uri="{BB962C8B-B14F-4D97-AF65-F5344CB8AC3E}">
        <p14:creationId xmlns:p14="http://schemas.microsoft.com/office/powerpoint/2010/main" val="392592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9</a:t>
            </a:fld>
            <a:endParaRPr lang="en-NZ"/>
          </a:p>
        </p:txBody>
      </p:sp>
    </p:spTree>
    <p:extLst>
      <p:ext uri="{BB962C8B-B14F-4D97-AF65-F5344CB8AC3E}">
        <p14:creationId xmlns:p14="http://schemas.microsoft.com/office/powerpoint/2010/main" val="360195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10</a:t>
            </a:fld>
            <a:endParaRPr lang="en-NZ"/>
          </a:p>
        </p:txBody>
      </p:sp>
    </p:spTree>
    <p:extLst>
      <p:ext uri="{BB962C8B-B14F-4D97-AF65-F5344CB8AC3E}">
        <p14:creationId xmlns:p14="http://schemas.microsoft.com/office/powerpoint/2010/main" val="1572113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1AEE720-B99E-4B41-A9E8-1B19B5860C7A}" type="slidenum">
              <a:rPr lang="en-NZ" smtClean="0"/>
              <a:t>11</a:t>
            </a:fld>
            <a:endParaRPr lang="en-NZ"/>
          </a:p>
        </p:txBody>
      </p:sp>
    </p:spTree>
    <p:extLst>
      <p:ext uri="{BB962C8B-B14F-4D97-AF65-F5344CB8AC3E}">
        <p14:creationId xmlns:p14="http://schemas.microsoft.com/office/powerpoint/2010/main" val="2393328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A96E0436-23C8-4E3E-9529-92B69A50AEA7}" type="datetimeFigureOut">
              <a:rPr lang="en-NZ" smtClean="0"/>
              <a:t>21/02/2015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B400544-B2E4-4222-9058-4FFE3AE3C8C8}" type="slidenum">
              <a:rPr lang="en-NZ" smtClean="0"/>
              <a:t>‹#›</a:t>
            </a:fld>
            <a:endParaRPr lang="en-NZ"/>
          </a:p>
        </p:txBody>
      </p:sp>
    </p:spTree>
    <p:extLst>
      <p:ext uri="{BB962C8B-B14F-4D97-AF65-F5344CB8AC3E}">
        <p14:creationId xmlns:p14="http://schemas.microsoft.com/office/powerpoint/2010/main" val="265264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96E0436-23C8-4E3E-9529-92B69A50AEA7}" type="datetimeFigureOut">
              <a:rPr lang="en-NZ" smtClean="0"/>
              <a:t>21/02/2015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B400544-B2E4-4222-9058-4FFE3AE3C8C8}" type="slidenum">
              <a:rPr lang="en-NZ" smtClean="0"/>
              <a:t>‹#›</a:t>
            </a:fld>
            <a:endParaRPr lang="en-NZ"/>
          </a:p>
        </p:txBody>
      </p:sp>
    </p:spTree>
    <p:extLst>
      <p:ext uri="{BB962C8B-B14F-4D97-AF65-F5344CB8AC3E}">
        <p14:creationId xmlns:p14="http://schemas.microsoft.com/office/powerpoint/2010/main" val="413214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96E0436-23C8-4E3E-9529-92B69A50AEA7}" type="datetimeFigureOut">
              <a:rPr lang="en-NZ" smtClean="0"/>
              <a:t>21/02/2015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B400544-B2E4-4222-9058-4FFE3AE3C8C8}" type="slidenum">
              <a:rPr lang="en-NZ" smtClean="0"/>
              <a:t>‹#›</a:t>
            </a:fld>
            <a:endParaRPr lang="en-NZ"/>
          </a:p>
        </p:txBody>
      </p:sp>
    </p:spTree>
    <p:extLst>
      <p:ext uri="{BB962C8B-B14F-4D97-AF65-F5344CB8AC3E}">
        <p14:creationId xmlns:p14="http://schemas.microsoft.com/office/powerpoint/2010/main" val="238019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96E0436-23C8-4E3E-9529-92B69A50AEA7}" type="datetimeFigureOut">
              <a:rPr lang="en-NZ" smtClean="0"/>
              <a:t>21/02/2015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B400544-B2E4-4222-9058-4FFE3AE3C8C8}" type="slidenum">
              <a:rPr lang="en-NZ" smtClean="0"/>
              <a:t>‹#›</a:t>
            </a:fld>
            <a:endParaRPr lang="en-NZ"/>
          </a:p>
        </p:txBody>
      </p:sp>
    </p:spTree>
    <p:extLst>
      <p:ext uri="{BB962C8B-B14F-4D97-AF65-F5344CB8AC3E}">
        <p14:creationId xmlns:p14="http://schemas.microsoft.com/office/powerpoint/2010/main" val="426445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6E0436-23C8-4E3E-9529-92B69A50AEA7}" type="datetimeFigureOut">
              <a:rPr lang="en-NZ" smtClean="0"/>
              <a:t>21/02/2015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B400544-B2E4-4222-9058-4FFE3AE3C8C8}" type="slidenum">
              <a:rPr lang="en-NZ" smtClean="0"/>
              <a:t>‹#›</a:t>
            </a:fld>
            <a:endParaRPr lang="en-NZ"/>
          </a:p>
        </p:txBody>
      </p:sp>
    </p:spTree>
    <p:extLst>
      <p:ext uri="{BB962C8B-B14F-4D97-AF65-F5344CB8AC3E}">
        <p14:creationId xmlns:p14="http://schemas.microsoft.com/office/powerpoint/2010/main" val="174252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A96E0436-23C8-4E3E-9529-92B69A50AEA7}" type="datetimeFigureOut">
              <a:rPr lang="en-NZ" smtClean="0"/>
              <a:t>21/02/2015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B400544-B2E4-4222-9058-4FFE3AE3C8C8}" type="slidenum">
              <a:rPr lang="en-NZ" smtClean="0"/>
              <a:t>‹#›</a:t>
            </a:fld>
            <a:endParaRPr lang="en-NZ"/>
          </a:p>
        </p:txBody>
      </p:sp>
    </p:spTree>
    <p:extLst>
      <p:ext uri="{BB962C8B-B14F-4D97-AF65-F5344CB8AC3E}">
        <p14:creationId xmlns:p14="http://schemas.microsoft.com/office/powerpoint/2010/main" val="129512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A96E0436-23C8-4E3E-9529-92B69A50AEA7}" type="datetimeFigureOut">
              <a:rPr lang="en-NZ" smtClean="0"/>
              <a:t>21/02/2015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B400544-B2E4-4222-9058-4FFE3AE3C8C8}" type="slidenum">
              <a:rPr lang="en-NZ" smtClean="0"/>
              <a:t>‹#›</a:t>
            </a:fld>
            <a:endParaRPr lang="en-NZ"/>
          </a:p>
        </p:txBody>
      </p:sp>
    </p:spTree>
    <p:extLst>
      <p:ext uri="{BB962C8B-B14F-4D97-AF65-F5344CB8AC3E}">
        <p14:creationId xmlns:p14="http://schemas.microsoft.com/office/powerpoint/2010/main" val="290284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96E0436-23C8-4E3E-9529-92B69A50AEA7}" type="datetimeFigureOut">
              <a:rPr lang="en-NZ" smtClean="0"/>
              <a:t>21/02/2015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B400544-B2E4-4222-9058-4FFE3AE3C8C8}" type="slidenum">
              <a:rPr lang="en-NZ" smtClean="0"/>
              <a:t>‹#›</a:t>
            </a:fld>
            <a:endParaRPr lang="en-NZ"/>
          </a:p>
        </p:txBody>
      </p:sp>
    </p:spTree>
    <p:extLst>
      <p:ext uri="{BB962C8B-B14F-4D97-AF65-F5344CB8AC3E}">
        <p14:creationId xmlns:p14="http://schemas.microsoft.com/office/powerpoint/2010/main" val="138679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E0436-23C8-4E3E-9529-92B69A50AEA7}" type="datetimeFigureOut">
              <a:rPr lang="en-NZ" smtClean="0"/>
              <a:t>21/02/2015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B400544-B2E4-4222-9058-4FFE3AE3C8C8}" type="slidenum">
              <a:rPr lang="en-NZ" smtClean="0"/>
              <a:t>‹#›</a:t>
            </a:fld>
            <a:endParaRPr lang="en-NZ"/>
          </a:p>
        </p:txBody>
      </p:sp>
    </p:spTree>
    <p:extLst>
      <p:ext uri="{BB962C8B-B14F-4D97-AF65-F5344CB8AC3E}">
        <p14:creationId xmlns:p14="http://schemas.microsoft.com/office/powerpoint/2010/main" val="24980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E0436-23C8-4E3E-9529-92B69A50AEA7}" type="datetimeFigureOut">
              <a:rPr lang="en-NZ" smtClean="0"/>
              <a:t>21/02/2015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B400544-B2E4-4222-9058-4FFE3AE3C8C8}" type="slidenum">
              <a:rPr lang="en-NZ" smtClean="0"/>
              <a:t>‹#›</a:t>
            </a:fld>
            <a:endParaRPr lang="en-NZ"/>
          </a:p>
        </p:txBody>
      </p:sp>
    </p:spTree>
    <p:extLst>
      <p:ext uri="{BB962C8B-B14F-4D97-AF65-F5344CB8AC3E}">
        <p14:creationId xmlns:p14="http://schemas.microsoft.com/office/powerpoint/2010/main" val="183998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E0436-23C8-4E3E-9529-92B69A50AEA7}" type="datetimeFigureOut">
              <a:rPr lang="en-NZ" smtClean="0"/>
              <a:t>21/02/2015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B400544-B2E4-4222-9058-4FFE3AE3C8C8}" type="slidenum">
              <a:rPr lang="en-NZ" smtClean="0"/>
              <a:t>‹#›</a:t>
            </a:fld>
            <a:endParaRPr lang="en-NZ"/>
          </a:p>
        </p:txBody>
      </p:sp>
    </p:spTree>
    <p:extLst>
      <p:ext uri="{BB962C8B-B14F-4D97-AF65-F5344CB8AC3E}">
        <p14:creationId xmlns:p14="http://schemas.microsoft.com/office/powerpoint/2010/main" val="84025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E0436-23C8-4E3E-9529-92B69A50AEA7}" type="datetimeFigureOut">
              <a:rPr lang="en-NZ" smtClean="0"/>
              <a:t>21/02/2015</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00544-B2E4-4222-9058-4FFE3AE3C8C8}" type="slidenum">
              <a:rPr lang="en-NZ" smtClean="0"/>
              <a:t>‹#›</a:t>
            </a:fld>
            <a:endParaRPr lang="en-NZ"/>
          </a:p>
        </p:txBody>
      </p:sp>
    </p:spTree>
    <p:extLst>
      <p:ext uri="{BB962C8B-B14F-4D97-AF65-F5344CB8AC3E}">
        <p14:creationId xmlns:p14="http://schemas.microsoft.com/office/powerpoint/2010/main" val="2649059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notesSlide" Target="../notesSlides/notesSlide19.xml"/><Relationship Id="rId7" Type="http://schemas.openxmlformats.org/officeDocument/2006/relationships/oleObject" Target="../embeddings/oleObject2.bin"/><Relationship Id="rId12"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11" Type="http://schemas.openxmlformats.org/officeDocument/2006/relationships/package" Target="../embeddings/Microsoft_Excel_Worksheet3.xlsx"/><Relationship Id="rId5" Type="http://schemas.openxmlformats.org/officeDocument/2006/relationships/package" Target="../embeddings/Microsoft_Excel_Worksheet1.xlsx"/><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9.emf"/></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Excel_Worksheet5.xlsx"/><Relationship Id="rId3" Type="http://schemas.openxmlformats.org/officeDocument/2006/relationships/notesSlide" Target="../notesSlides/notesSlide20.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package" Target="../embeddings/Microsoft_Excel_Worksheet4.xlsx"/><Relationship Id="rId4" Type="http://schemas.openxmlformats.org/officeDocument/2006/relationships/oleObject" Target="../embeddings/oleObject4.bin"/><Relationship Id="rId9"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package" Target="../embeddings/Microsoft_Excel_Worksheet6.xlsx"/><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ris\Documents\HM HML 32\Promotion\STU\Drop Box\armouredmask(end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98432" cy="6901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55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Application dates</a:t>
            </a:r>
            <a:endParaRPr lang="en-NZ" dirty="0"/>
          </a:p>
        </p:txBody>
      </p:sp>
      <p:sp>
        <p:nvSpPr>
          <p:cNvPr id="3" name="Rectangle 2"/>
          <p:cNvSpPr/>
          <p:nvPr/>
        </p:nvSpPr>
        <p:spPr>
          <a:xfrm>
            <a:off x="1187624" y="1340768"/>
            <a:ext cx="6840760" cy="4524315"/>
          </a:xfrm>
          <a:prstGeom prst="rect">
            <a:avLst/>
          </a:prstGeom>
        </p:spPr>
        <p:txBody>
          <a:bodyPr wrap="square">
            <a:spAutoFit/>
          </a:bodyPr>
          <a:lstStyle/>
          <a:p>
            <a:endParaRPr lang="en-NZ" dirty="0"/>
          </a:p>
          <a:p>
            <a:r>
              <a:rPr lang="en-NZ" dirty="0"/>
              <a:t>Application 1: </a:t>
            </a:r>
            <a:r>
              <a:rPr lang="en-NZ" dirty="0" smtClean="0"/>
              <a:t>	 </a:t>
            </a:r>
            <a:r>
              <a:rPr lang="en-NZ" dirty="0"/>
              <a:t>2 March 2014 (35 days before harvest</a:t>
            </a:r>
            <a:r>
              <a:rPr lang="en-NZ" dirty="0" smtClean="0"/>
              <a:t>)</a:t>
            </a:r>
          </a:p>
          <a:p>
            <a:endParaRPr lang="en-NZ" dirty="0"/>
          </a:p>
          <a:p>
            <a:r>
              <a:rPr lang="en-NZ" dirty="0" smtClean="0"/>
              <a:t>Application </a:t>
            </a:r>
            <a:r>
              <a:rPr lang="en-NZ" dirty="0"/>
              <a:t>2: </a:t>
            </a:r>
            <a:r>
              <a:rPr lang="en-NZ" dirty="0" smtClean="0"/>
              <a:t>	12 </a:t>
            </a:r>
            <a:r>
              <a:rPr lang="en-NZ" dirty="0"/>
              <a:t>March 2014 (25 days before harvest</a:t>
            </a:r>
            <a:r>
              <a:rPr lang="en-NZ" dirty="0" smtClean="0"/>
              <a:t>)</a:t>
            </a:r>
          </a:p>
          <a:p>
            <a:endParaRPr lang="en-NZ" dirty="0"/>
          </a:p>
          <a:p>
            <a:r>
              <a:rPr lang="en-NZ" dirty="0"/>
              <a:t>Application 3: </a:t>
            </a:r>
            <a:r>
              <a:rPr lang="en-NZ" dirty="0" smtClean="0"/>
              <a:t>	24 </a:t>
            </a:r>
            <a:r>
              <a:rPr lang="en-NZ" dirty="0"/>
              <a:t>March 2014 (13 days before harvest</a:t>
            </a:r>
            <a:r>
              <a:rPr lang="en-NZ" dirty="0" smtClean="0"/>
              <a:t>)</a:t>
            </a:r>
          </a:p>
          <a:p>
            <a:endParaRPr lang="en-NZ" dirty="0"/>
          </a:p>
          <a:p>
            <a:r>
              <a:rPr lang="en-NZ" dirty="0"/>
              <a:t>Application 4: </a:t>
            </a:r>
            <a:r>
              <a:rPr lang="en-NZ" dirty="0" smtClean="0"/>
              <a:t>	2 </a:t>
            </a:r>
            <a:r>
              <a:rPr lang="en-NZ" dirty="0"/>
              <a:t>April 2014 (4 days before harvest</a:t>
            </a:r>
            <a:r>
              <a:rPr lang="en-NZ" dirty="0" smtClean="0"/>
              <a:t>)</a:t>
            </a:r>
          </a:p>
          <a:p>
            <a:endParaRPr lang="en-NZ" dirty="0"/>
          </a:p>
          <a:p>
            <a:r>
              <a:rPr lang="en-NZ" dirty="0" smtClean="0"/>
              <a:t>Harvest: 		6 </a:t>
            </a:r>
            <a:r>
              <a:rPr lang="en-NZ" dirty="0"/>
              <a:t>April </a:t>
            </a:r>
            <a:r>
              <a:rPr lang="en-NZ" dirty="0" smtClean="0"/>
              <a:t>2014</a:t>
            </a:r>
          </a:p>
          <a:p>
            <a:endParaRPr lang="en-NZ" dirty="0"/>
          </a:p>
          <a:p>
            <a:pPr algn="ctr"/>
            <a:r>
              <a:rPr lang="en-NZ" b="1" dirty="0" smtClean="0"/>
              <a:t>Intention and Reality</a:t>
            </a:r>
          </a:p>
          <a:p>
            <a:pPr marL="285750" indent="-285750">
              <a:buFont typeface="Arial" panose="020B0604020202020204" pitchFamily="34" charset="0"/>
              <a:buChar char="•"/>
            </a:pPr>
            <a:r>
              <a:rPr lang="en-NZ" b="1" dirty="0" smtClean="0"/>
              <a:t> </a:t>
            </a:r>
            <a:r>
              <a:rPr lang="en-NZ" dirty="0" smtClean="0"/>
              <a:t>The intention was to begin the trial at 14 brix – but began at a block average of 15.5 brix.</a:t>
            </a:r>
          </a:p>
          <a:p>
            <a:pPr marL="285750" indent="-285750">
              <a:buFont typeface="Arial" panose="020B0604020202020204" pitchFamily="34" charset="0"/>
              <a:buChar char="•"/>
            </a:pPr>
            <a:r>
              <a:rPr lang="en-NZ" dirty="0" smtClean="0"/>
              <a:t>40 days before harvest became 35 days before harvest due to a major rain event.</a:t>
            </a:r>
            <a:endParaRPr lang="en-NZ" dirty="0"/>
          </a:p>
        </p:txBody>
      </p:sp>
    </p:spTree>
    <p:extLst>
      <p:ext uri="{BB962C8B-B14F-4D97-AF65-F5344CB8AC3E}">
        <p14:creationId xmlns:p14="http://schemas.microsoft.com/office/powerpoint/2010/main" val="4111161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dirty="0" smtClean="0"/>
              <a:t>Four Parameters to ensure a  favourable outcome</a:t>
            </a:r>
            <a:endParaRPr lang="en-NZ" sz="3600" b="1" dirty="0"/>
          </a:p>
        </p:txBody>
      </p:sp>
      <p:sp>
        <p:nvSpPr>
          <p:cNvPr id="3" name="Content Placeholder 2"/>
          <p:cNvSpPr>
            <a:spLocks noGrp="1"/>
          </p:cNvSpPr>
          <p:nvPr>
            <p:ph idx="1"/>
          </p:nvPr>
        </p:nvSpPr>
        <p:spPr/>
        <p:txBody>
          <a:bodyPr>
            <a:normAutofit fontScale="85000" lnSpcReduction="20000"/>
          </a:bodyPr>
          <a:lstStyle/>
          <a:p>
            <a:pPr lvl="0"/>
            <a:r>
              <a:rPr lang="en-NZ" sz="3100" dirty="0" smtClean="0"/>
              <a:t>Potassium </a:t>
            </a:r>
            <a:r>
              <a:rPr lang="en-NZ" sz="3100" dirty="0"/>
              <a:t>bicarbonate rates </a:t>
            </a:r>
            <a:r>
              <a:rPr lang="en-NZ" sz="3100" dirty="0" smtClean="0"/>
              <a:t>set </a:t>
            </a:r>
            <a:r>
              <a:rPr lang="en-NZ" sz="3100" dirty="0"/>
              <a:t>conservatively, and formulated with </a:t>
            </a:r>
            <a:r>
              <a:rPr lang="en-NZ" sz="3100" dirty="0" smtClean="0"/>
              <a:t>the </a:t>
            </a:r>
            <a:r>
              <a:rPr lang="en-NZ" sz="3100" dirty="0"/>
              <a:t>same rate of Protector</a:t>
            </a:r>
            <a:r>
              <a:rPr lang="en-NZ" sz="3100" baseline="30000" dirty="0"/>
              <a:t>hml</a:t>
            </a:r>
            <a:r>
              <a:rPr lang="en-NZ" sz="3100" dirty="0"/>
              <a:t> as occurs in HML32</a:t>
            </a:r>
          </a:p>
          <a:p>
            <a:pPr lvl="0"/>
            <a:r>
              <a:rPr lang="en-NZ" sz="3100" dirty="0" smtClean="0"/>
              <a:t>Effective spray deposition ensured (sprayer audit, water rates, reverse passing).</a:t>
            </a:r>
            <a:endParaRPr lang="en-NZ" sz="3100" dirty="0"/>
          </a:p>
          <a:p>
            <a:pPr lvl="0"/>
            <a:r>
              <a:rPr lang="en-NZ" sz="3100" dirty="0"/>
              <a:t>C</a:t>
            </a:r>
            <a:r>
              <a:rPr lang="en-NZ" sz="3100" dirty="0" smtClean="0"/>
              <a:t>omprehensive </a:t>
            </a:r>
            <a:r>
              <a:rPr lang="en-NZ" sz="3100" dirty="0"/>
              <a:t>brix, t/a and pH </a:t>
            </a:r>
            <a:r>
              <a:rPr lang="en-NZ" sz="3100" dirty="0" smtClean="0"/>
              <a:t>analyses undertaken </a:t>
            </a:r>
            <a:r>
              <a:rPr lang="en-NZ" sz="3100" dirty="0"/>
              <a:t>on all </a:t>
            </a:r>
            <a:r>
              <a:rPr lang="en-NZ" sz="3100" dirty="0" smtClean="0"/>
              <a:t>treatments - pre-application </a:t>
            </a:r>
            <a:r>
              <a:rPr lang="en-NZ" sz="3100" dirty="0"/>
              <a:t>and thereafter </a:t>
            </a:r>
            <a:r>
              <a:rPr lang="en-NZ" sz="3100" dirty="0" smtClean="0"/>
              <a:t>every 7 </a:t>
            </a:r>
            <a:r>
              <a:rPr lang="en-NZ" sz="3100" dirty="0"/>
              <a:t>days until harvest.</a:t>
            </a:r>
          </a:p>
          <a:p>
            <a:pPr lvl="0"/>
            <a:r>
              <a:rPr lang="en-NZ" sz="3100" dirty="0"/>
              <a:t>As a precaution, the treatments were applied on grapes </a:t>
            </a:r>
            <a:r>
              <a:rPr lang="en-NZ" sz="3100" dirty="0" smtClean="0"/>
              <a:t>not previously sprayed with Protector </a:t>
            </a:r>
            <a:r>
              <a:rPr lang="en-NZ" sz="3100" dirty="0"/>
              <a:t>or </a:t>
            </a:r>
            <a:r>
              <a:rPr lang="en-NZ" sz="3100" dirty="0" smtClean="0"/>
              <a:t>HML32 – however a </a:t>
            </a:r>
            <a:r>
              <a:rPr lang="en-NZ" sz="3100" dirty="0"/>
              <a:t>major study in </a:t>
            </a:r>
            <a:r>
              <a:rPr lang="en-NZ" sz="3100" dirty="0" smtClean="0"/>
              <a:t>2012/2013 </a:t>
            </a:r>
            <a:r>
              <a:rPr lang="en-NZ" sz="3100" dirty="0"/>
              <a:t>proved previous applications had no effect on maturity outcomes.</a:t>
            </a:r>
          </a:p>
          <a:p>
            <a:endParaRPr lang="en-NZ" dirty="0"/>
          </a:p>
        </p:txBody>
      </p:sp>
    </p:spTree>
    <p:extLst>
      <p:ext uri="{BB962C8B-B14F-4D97-AF65-F5344CB8AC3E}">
        <p14:creationId xmlns:p14="http://schemas.microsoft.com/office/powerpoint/2010/main" val="3954220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email"/>
          <a:srcRect/>
          <a:stretch>
            <a:fillRect/>
          </a:stretch>
        </p:blipFill>
        <p:spPr bwMode="auto">
          <a:xfrm>
            <a:off x="2769741" y="1612999"/>
            <a:ext cx="6266755" cy="5128370"/>
          </a:xfrm>
          <a:prstGeom prst="rect">
            <a:avLst/>
          </a:prstGeom>
          <a:noFill/>
          <a:ln w="9525">
            <a:noFill/>
            <a:miter lim="800000"/>
            <a:headEnd/>
            <a:tailEnd/>
          </a:ln>
        </p:spPr>
      </p:pic>
      <p:sp>
        <p:nvSpPr>
          <p:cNvPr id="2" name="Title 1"/>
          <p:cNvSpPr>
            <a:spLocks noGrp="1"/>
          </p:cNvSpPr>
          <p:nvPr>
            <p:ph type="title"/>
          </p:nvPr>
        </p:nvSpPr>
        <p:spPr>
          <a:xfrm>
            <a:off x="5724128" y="332656"/>
            <a:ext cx="3024336" cy="1440160"/>
          </a:xfrm>
        </p:spPr>
        <p:txBody>
          <a:bodyPr>
            <a:noAutofit/>
          </a:bodyPr>
          <a:lstStyle/>
          <a:p>
            <a:r>
              <a:rPr lang="en-US" sz="2800" b="1" dirty="0" smtClean="0">
                <a:solidFill>
                  <a:schemeClr val="accent3">
                    <a:lumMod val="50000"/>
                  </a:schemeClr>
                </a:solidFill>
              </a:rPr>
              <a:t>Sprayer</a:t>
            </a:r>
            <a:r>
              <a:rPr lang="en-US" sz="2800" b="1" dirty="0">
                <a:solidFill>
                  <a:schemeClr val="accent3">
                    <a:lumMod val="50000"/>
                  </a:schemeClr>
                </a:solidFill>
              </a:rPr>
              <a:t/>
            </a:r>
            <a:br>
              <a:rPr lang="en-US" sz="2800" b="1" dirty="0">
                <a:solidFill>
                  <a:schemeClr val="accent3">
                    <a:lumMod val="50000"/>
                  </a:schemeClr>
                </a:solidFill>
              </a:rPr>
            </a:br>
            <a:r>
              <a:rPr lang="en-US" sz="2800" b="1" dirty="0" smtClean="0">
                <a:solidFill>
                  <a:schemeClr val="accent3">
                    <a:lumMod val="50000"/>
                  </a:schemeClr>
                </a:solidFill>
              </a:rPr>
              <a:t>Audit</a:t>
            </a:r>
            <a:br>
              <a:rPr lang="en-US" sz="2800" b="1" dirty="0" smtClean="0">
                <a:solidFill>
                  <a:schemeClr val="accent3">
                    <a:lumMod val="50000"/>
                  </a:schemeClr>
                </a:solidFill>
              </a:rPr>
            </a:br>
            <a:r>
              <a:rPr lang="en-US" sz="2800" b="1" dirty="0" smtClean="0">
                <a:solidFill>
                  <a:schemeClr val="accent3">
                    <a:lumMod val="50000"/>
                  </a:schemeClr>
                </a:solidFill>
              </a:rPr>
              <a:t>  David Manktelow</a:t>
            </a:r>
            <a:endParaRPr lang="en-GB" sz="2800" b="1" dirty="0">
              <a:solidFill>
                <a:schemeClr val="accent3">
                  <a:lumMod val="50000"/>
                </a:schemeClr>
              </a:solidFill>
            </a:endParaRPr>
          </a:p>
        </p:txBody>
      </p:sp>
      <p:pic>
        <p:nvPicPr>
          <p:cNvPr id="4098" name="Picture 2"/>
          <p:cNvPicPr>
            <a:picLocks noChangeAspect="1" noChangeArrowheads="1"/>
          </p:cNvPicPr>
          <p:nvPr/>
        </p:nvPicPr>
        <p:blipFill>
          <a:blip r:embed="rId4" cstate="email"/>
          <a:srcRect/>
          <a:stretch>
            <a:fillRect/>
          </a:stretch>
        </p:blipFill>
        <p:spPr bwMode="auto">
          <a:xfrm>
            <a:off x="107504" y="116632"/>
            <a:ext cx="5324475" cy="3400425"/>
          </a:xfrm>
          <a:prstGeom prst="rect">
            <a:avLst/>
          </a:prstGeom>
          <a:noFill/>
          <a:ln w="9525">
            <a:noFill/>
            <a:miter lim="800000"/>
            <a:headEnd/>
            <a:tailEnd/>
          </a:ln>
        </p:spPr>
      </p:pic>
    </p:spTree>
    <p:extLst>
      <p:ext uri="{BB962C8B-B14F-4D97-AF65-F5344CB8AC3E}">
        <p14:creationId xmlns:p14="http://schemas.microsoft.com/office/powerpoint/2010/main" val="2217104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srcRect/>
          <a:stretch>
            <a:fillRect/>
          </a:stretch>
        </p:blipFill>
        <p:spPr bwMode="auto">
          <a:xfrm>
            <a:off x="1905000" y="1370037"/>
            <a:ext cx="5835352" cy="5324759"/>
          </a:xfrm>
          <a:prstGeom prst="rect">
            <a:avLst/>
          </a:prstGeom>
          <a:noFill/>
          <a:ln w="9525">
            <a:noFill/>
            <a:miter lim="800000"/>
            <a:headEnd/>
            <a:tailEnd/>
          </a:ln>
        </p:spPr>
      </p:pic>
      <p:sp>
        <p:nvSpPr>
          <p:cNvPr id="3" name="Title 2"/>
          <p:cNvSpPr>
            <a:spLocks noGrp="1"/>
          </p:cNvSpPr>
          <p:nvPr>
            <p:ph type="title"/>
          </p:nvPr>
        </p:nvSpPr>
        <p:spPr>
          <a:xfrm>
            <a:off x="467544" y="-171400"/>
            <a:ext cx="8219256" cy="1944216"/>
          </a:xfrm>
        </p:spPr>
        <p:txBody>
          <a:bodyPr>
            <a:normAutofit/>
          </a:bodyPr>
          <a:lstStyle/>
          <a:p>
            <a:r>
              <a:rPr lang="en-US" sz="4000" b="1" dirty="0" smtClean="0">
                <a:solidFill>
                  <a:schemeClr val="accent3">
                    <a:lumMod val="50000"/>
                  </a:schemeClr>
                </a:solidFill>
              </a:rPr>
              <a:t>Sprayer setup </a:t>
            </a:r>
            <a:r>
              <a:rPr lang="en-US" sz="4000" b="1" dirty="0" err="1" smtClean="0">
                <a:solidFill>
                  <a:schemeClr val="accent3">
                    <a:lumMod val="50000"/>
                  </a:schemeClr>
                </a:solidFill>
              </a:rPr>
              <a:t>visualisation</a:t>
            </a:r>
            <a:endParaRPr lang="en-GB" sz="4000" b="1" dirty="0">
              <a:solidFill>
                <a:schemeClr val="accent3">
                  <a:lumMod val="50000"/>
                </a:schemeClr>
              </a:solidFill>
            </a:endParaRPr>
          </a:p>
        </p:txBody>
      </p:sp>
    </p:spTree>
    <p:extLst>
      <p:ext uri="{BB962C8B-B14F-4D97-AF65-F5344CB8AC3E}">
        <p14:creationId xmlns:p14="http://schemas.microsoft.com/office/powerpoint/2010/main" val="2780894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srcRect/>
          <a:stretch>
            <a:fillRect/>
          </a:stretch>
        </p:blipFill>
        <p:spPr bwMode="auto">
          <a:xfrm>
            <a:off x="4587552" y="836712"/>
            <a:ext cx="4664968" cy="3965223"/>
          </a:xfrm>
          <a:prstGeom prst="rect">
            <a:avLst/>
          </a:prstGeom>
          <a:noFill/>
          <a:ln w="9525">
            <a:noFill/>
            <a:miter lim="800000"/>
            <a:headEnd/>
            <a:tailEnd/>
          </a:ln>
        </p:spPr>
      </p:pic>
      <p:pic>
        <p:nvPicPr>
          <p:cNvPr id="4" name="Picture 2"/>
          <p:cNvPicPr>
            <a:picLocks noChangeAspect="1" noChangeArrowheads="1"/>
          </p:cNvPicPr>
          <p:nvPr/>
        </p:nvPicPr>
        <p:blipFill>
          <a:blip r:embed="rId4" cstate="email"/>
          <a:srcRect/>
          <a:stretch>
            <a:fillRect/>
          </a:stretch>
        </p:blipFill>
        <p:spPr bwMode="auto">
          <a:xfrm>
            <a:off x="-20959" y="885032"/>
            <a:ext cx="4680520" cy="3916903"/>
          </a:xfrm>
          <a:prstGeom prst="rect">
            <a:avLst/>
          </a:prstGeom>
          <a:noFill/>
          <a:ln w="9525">
            <a:noFill/>
            <a:miter lim="800000"/>
            <a:headEnd/>
            <a:tailEnd/>
          </a:ln>
        </p:spPr>
      </p:pic>
      <p:sp>
        <p:nvSpPr>
          <p:cNvPr id="5" name="Title 1"/>
          <p:cNvSpPr txBox="1">
            <a:spLocks/>
          </p:cNvSpPr>
          <p:nvPr/>
        </p:nvSpPr>
        <p:spPr>
          <a:xfrm>
            <a:off x="609600" y="-1714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Single pass 			Double pass</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Box 5"/>
          <p:cNvSpPr txBox="1"/>
          <p:nvPr/>
        </p:nvSpPr>
        <p:spPr>
          <a:xfrm>
            <a:off x="65382" y="4941168"/>
            <a:ext cx="4578626" cy="1661993"/>
          </a:xfrm>
          <a:prstGeom prst="rect">
            <a:avLst/>
          </a:prstGeom>
          <a:noFill/>
        </p:spPr>
        <p:txBody>
          <a:bodyPr wrap="none" rtlCol="0">
            <a:spAutoFit/>
          </a:bodyPr>
          <a:lstStyle/>
          <a:p>
            <a:r>
              <a:rPr lang="en-GB" b="1" dirty="0"/>
              <a:t> </a:t>
            </a:r>
            <a:endParaRPr lang="en-GB" dirty="0"/>
          </a:p>
          <a:p>
            <a:r>
              <a:rPr lang="en-GB" sz="1200" b="1" dirty="0"/>
              <a:t>Judgement: Good droplet size (fines) giving excellent coverage on all </a:t>
            </a:r>
            <a:endParaRPr lang="en-GB" sz="1200" b="1" dirty="0" smtClean="0"/>
          </a:p>
          <a:p>
            <a:r>
              <a:rPr lang="en-GB" sz="1200" b="1" dirty="0" smtClean="0"/>
              <a:t>paper </a:t>
            </a:r>
            <a:r>
              <a:rPr lang="en-GB" sz="1200" b="1" dirty="0"/>
              <a:t>surfaces.  Runoff evident on 40-50% of surfaces.  </a:t>
            </a:r>
            <a:endParaRPr lang="en-GB" sz="1200" b="1" dirty="0" smtClean="0"/>
          </a:p>
          <a:p>
            <a:r>
              <a:rPr lang="en-GB" sz="1200" b="1" dirty="0" smtClean="0"/>
              <a:t>Good </a:t>
            </a:r>
            <a:r>
              <a:rPr lang="en-GB" sz="1200" b="1" dirty="0"/>
              <a:t>coverage observed in bunches with some wetting to runoff, </a:t>
            </a:r>
            <a:endParaRPr lang="en-GB" sz="1200" b="1" dirty="0" smtClean="0"/>
          </a:p>
          <a:p>
            <a:r>
              <a:rPr lang="en-GB" sz="1200" b="1" dirty="0" smtClean="0"/>
              <a:t>but </a:t>
            </a:r>
            <a:r>
              <a:rPr lang="en-GB" sz="1200" b="1" dirty="0"/>
              <a:t>obscured back sides of bunches showing low deposits. </a:t>
            </a:r>
            <a:endParaRPr lang="en-GB" sz="1200" dirty="0"/>
          </a:p>
          <a:p>
            <a:r>
              <a:rPr lang="en-GB" b="1" dirty="0"/>
              <a:t> </a:t>
            </a:r>
            <a:endParaRPr lang="en-GB" dirty="0"/>
          </a:p>
          <a:p>
            <a:endParaRPr lang="en-GB" dirty="0"/>
          </a:p>
        </p:txBody>
      </p:sp>
      <p:sp>
        <p:nvSpPr>
          <p:cNvPr id="7" name="TextBox 6"/>
          <p:cNvSpPr txBox="1"/>
          <p:nvPr/>
        </p:nvSpPr>
        <p:spPr>
          <a:xfrm>
            <a:off x="4739101" y="4941168"/>
            <a:ext cx="4297395" cy="1477328"/>
          </a:xfrm>
          <a:prstGeom prst="rect">
            <a:avLst/>
          </a:prstGeom>
          <a:noFill/>
        </p:spPr>
        <p:txBody>
          <a:bodyPr wrap="none" rtlCol="0">
            <a:spAutoFit/>
          </a:bodyPr>
          <a:lstStyle/>
          <a:p>
            <a:r>
              <a:rPr lang="en-GB" b="1" dirty="0"/>
              <a:t> </a:t>
            </a:r>
            <a:endParaRPr lang="en-GB" dirty="0"/>
          </a:p>
          <a:p>
            <a:r>
              <a:rPr lang="en-GB" sz="1200" b="1" dirty="0"/>
              <a:t>Judgement</a:t>
            </a:r>
            <a:r>
              <a:rPr lang="en-GB" sz="1200" b="1" dirty="0" smtClean="0"/>
              <a:t>: </a:t>
            </a:r>
            <a:r>
              <a:rPr lang="en-GB" sz="1200" b="1" dirty="0"/>
              <a:t>Excellent coverage on all paper surfaces with visibly </a:t>
            </a:r>
            <a:endParaRPr lang="en-GB" sz="1200" b="1" dirty="0" smtClean="0"/>
          </a:p>
          <a:p>
            <a:r>
              <a:rPr lang="en-GB" sz="1200" b="1" dirty="0" smtClean="0"/>
              <a:t>increased </a:t>
            </a:r>
            <a:r>
              <a:rPr lang="en-GB" sz="1200" b="1" dirty="0"/>
              <a:t>deposits and deposit evenness on bunches compared </a:t>
            </a:r>
            <a:endParaRPr lang="en-GB" sz="1200" b="1" dirty="0" smtClean="0"/>
          </a:p>
          <a:p>
            <a:r>
              <a:rPr lang="en-GB" sz="1200" b="1" dirty="0" smtClean="0"/>
              <a:t>with </a:t>
            </a:r>
            <a:r>
              <a:rPr lang="en-GB" sz="1200" b="1" dirty="0"/>
              <a:t>a single pass.  Runoff evident on 75% of surfaces. </a:t>
            </a:r>
            <a:endParaRPr lang="en-GB" sz="1200" dirty="0"/>
          </a:p>
          <a:p>
            <a:endParaRPr lang="en-GB" dirty="0"/>
          </a:p>
          <a:p>
            <a:endParaRPr lang="en-GB" dirty="0"/>
          </a:p>
        </p:txBody>
      </p:sp>
    </p:spTree>
    <p:extLst>
      <p:ext uri="{BB962C8B-B14F-4D97-AF65-F5344CB8AC3E}">
        <p14:creationId xmlns:p14="http://schemas.microsoft.com/office/powerpoint/2010/main" val="190073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Results through to harvest</a:t>
            </a:r>
            <a:endParaRPr lang="en-NZ" b="1" dirty="0"/>
          </a:p>
        </p:txBody>
      </p:sp>
      <p:sp>
        <p:nvSpPr>
          <p:cNvPr id="3" name="Content Placeholder 2"/>
          <p:cNvSpPr>
            <a:spLocks noGrp="1"/>
          </p:cNvSpPr>
          <p:nvPr>
            <p:ph idx="1"/>
          </p:nvPr>
        </p:nvSpPr>
        <p:spPr/>
        <p:txBody>
          <a:bodyPr>
            <a:normAutofit fontScale="85000" lnSpcReduction="10000"/>
          </a:bodyPr>
          <a:lstStyle/>
          <a:p>
            <a:r>
              <a:rPr lang="en-NZ" dirty="0" smtClean="0"/>
              <a:t>Only HML32 treatments resulted in lasting and significant  enhancement of maturity</a:t>
            </a:r>
          </a:p>
          <a:p>
            <a:r>
              <a:rPr lang="en-NZ" dirty="0"/>
              <a:t>Raisoning was </a:t>
            </a:r>
            <a:r>
              <a:rPr lang="en-NZ" dirty="0" smtClean="0"/>
              <a:t>slight, </a:t>
            </a:r>
            <a:r>
              <a:rPr lang="en-NZ" dirty="0"/>
              <a:t>in keeping with New Zealand growing traditions</a:t>
            </a:r>
            <a:r>
              <a:rPr lang="en-NZ" dirty="0" smtClean="0"/>
              <a:t>. No observable or significant differences between the treatments in terms of raisoning , colour, shanking (end of bunch necrosis), or disease. </a:t>
            </a:r>
          </a:p>
          <a:p>
            <a:r>
              <a:rPr lang="en-NZ" dirty="0" smtClean="0"/>
              <a:t>Yield variation between treatments was not measured.</a:t>
            </a:r>
          </a:p>
          <a:p>
            <a:r>
              <a:rPr lang="en-NZ" dirty="0" smtClean="0"/>
              <a:t>Skin thickening occurred more on early applications regardless of rate, but this was not measured.</a:t>
            </a:r>
            <a:endParaRPr lang="en-NZ" dirty="0"/>
          </a:p>
        </p:txBody>
      </p:sp>
    </p:spTree>
    <p:extLst>
      <p:ext uri="{BB962C8B-B14F-4D97-AF65-F5344CB8AC3E}">
        <p14:creationId xmlns:p14="http://schemas.microsoft.com/office/powerpoint/2010/main" val="52336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91264" cy="1224136"/>
          </a:xfrm>
        </p:spPr>
        <p:txBody>
          <a:bodyPr>
            <a:normAutofit fontScale="90000"/>
          </a:bodyPr>
          <a:lstStyle/>
          <a:p>
            <a:r>
              <a:rPr lang="en-NZ" b="1" dirty="0"/>
              <a:t>HML32 </a:t>
            </a:r>
            <a:r>
              <a:rPr lang="en-NZ" b="1" dirty="0" smtClean="0"/>
              <a:t>treatments </a:t>
            </a:r>
            <a:r>
              <a:rPr lang="en-NZ" b="1" dirty="0"/>
              <a:t/>
            </a:r>
            <a:br>
              <a:rPr lang="en-NZ" b="1" dirty="0"/>
            </a:br>
            <a:r>
              <a:rPr lang="en-NZ" b="1" dirty="0" smtClean="0"/>
              <a:t>Brix </a:t>
            </a:r>
            <a:r>
              <a:rPr lang="en-NZ" b="1" dirty="0"/>
              <a:t>Accumulation </a:t>
            </a:r>
            <a:r>
              <a:rPr lang="en-NZ" b="1" dirty="0" smtClean="0"/>
              <a:t>over time</a:t>
            </a:r>
            <a:endParaRPr lang="en-NZ" b="1" dirty="0"/>
          </a:p>
        </p:txBody>
      </p:sp>
      <p:sp>
        <p:nvSpPr>
          <p:cNvPr id="3" name="Content Placeholder 2"/>
          <p:cNvSpPr>
            <a:spLocks noGrp="1"/>
          </p:cNvSpPr>
          <p:nvPr>
            <p:ph idx="1"/>
          </p:nvPr>
        </p:nvSpPr>
        <p:spPr/>
        <p:txBody>
          <a:bodyPr/>
          <a:lstStyle/>
          <a:p>
            <a:pPr>
              <a:lnSpc>
                <a:spcPct val="115000"/>
              </a:lnSpc>
              <a:spcAft>
                <a:spcPts val="0"/>
              </a:spcAft>
            </a:pPr>
            <a:endParaRPr lang="en-NZ" dirty="0">
              <a:ea typeface="Calibri"/>
              <a:cs typeface="Times New Roman"/>
            </a:endParaRPr>
          </a:p>
          <a:p>
            <a:pPr>
              <a:lnSpc>
                <a:spcPct val="115000"/>
              </a:lnSpc>
              <a:spcAft>
                <a:spcPts val="0"/>
              </a:spcAft>
            </a:pPr>
            <a:endParaRPr lang="en-NZ" dirty="0">
              <a:ea typeface="Calibri"/>
              <a:cs typeface="Times New Roman"/>
            </a:endParaRPr>
          </a:p>
          <a:p>
            <a:endParaRPr lang="en-NZ" dirty="0"/>
          </a:p>
        </p:txBody>
      </p:sp>
      <p:graphicFrame>
        <p:nvGraphicFramePr>
          <p:cNvPr id="4" name="Chart 3"/>
          <p:cNvGraphicFramePr/>
          <p:nvPr>
            <p:extLst>
              <p:ext uri="{D42A27DB-BD31-4B8C-83A1-F6EECF244321}">
                <p14:modId xmlns:p14="http://schemas.microsoft.com/office/powerpoint/2010/main" val="1535544934"/>
              </p:ext>
            </p:extLst>
          </p:nvPr>
        </p:nvGraphicFramePr>
        <p:xfrm>
          <a:off x="1115616" y="1844824"/>
          <a:ext cx="6840759"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3198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498178"/>
          </a:xfrm>
        </p:spPr>
        <p:txBody>
          <a:bodyPr>
            <a:normAutofit/>
          </a:bodyPr>
          <a:lstStyle/>
          <a:p>
            <a:r>
              <a:rPr lang="en-NZ" sz="4000" b="1" dirty="0" smtClean="0"/>
              <a:t>HML32 Treatments</a:t>
            </a:r>
            <a:br>
              <a:rPr lang="en-NZ" sz="4000" b="1" dirty="0" smtClean="0"/>
            </a:br>
            <a:r>
              <a:rPr lang="en-NZ" sz="4000" b="1" dirty="0" smtClean="0"/>
              <a:t>Juice Values received at Winery</a:t>
            </a:r>
            <a:endParaRPr lang="en-NZ"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8872214"/>
              </p:ext>
            </p:extLst>
          </p:nvPr>
        </p:nvGraphicFramePr>
        <p:xfrm>
          <a:off x="899592" y="1844824"/>
          <a:ext cx="7632848" cy="3948613"/>
        </p:xfrm>
        <a:graphic>
          <a:graphicData uri="http://schemas.openxmlformats.org/drawingml/2006/table">
            <a:tbl>
              <a:tblPr firstRow="1" firstCol="1" bandRow="1"/>
              <a:tblGrid>
                <a:gridCol w="2736304"/>
                <a:gridCol w="1656184"/>
                <a:gridCol w="1872208"/>
                <a:gridCol w="1368152"/>
              </a:tblGrid>
              <a:tr h="216024">
                <a:tc>
                  <a:txBody>
                    <a:bodyPr/>
                    <a:lstStyle/>
                    <a:p>
                      <a:pPr algn="ctr">
                        <a:lnSpc>
                          <a:spcPct val="115000"/>
                        </a:lnSpc>
                        <a:spcAft>
                          <a:spcPts val="0"/>
                        </a:spcAft>
                      </a:pP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endParaRPr lang="en-NZ" sz="2500" dirty="0">
                        <a:effectLst/>
                        <a:latin typeface="Calibri"/>
                        <a:ea typeface="Calibri"/>
                        <a:cs typeface="Times New Roman"/>
                      </a:endParaRPr>
                    </a:p>
                  </a:txBody>
                  <a:tcPr marL="68580" marR="68580" marT="0" marB="0" anchor="b">
                    <a:lnL>
                      <a:noFill/>
                    </a:lnL>
                    <a:lnR>
                      <a:noFill/>
                    </a:lnR>
                    <a:lnT>
                      <a:noFill/>
                    </a:lnT>
                    <a:lnB>
                      <a:noFill/>
                    </a:lnB>
                  </a:tcPr>
                </a:tc>
              </a:tr>
              <a:tr h="451663">
                <a:tc>
                  <a:txBody>
                    <a:bodyPr/>
                    <a:lstStyle/>
                    <a:p>
                      <a:pPr algn="ctr">
                        <a:lnSpc>
                          <a:spcPct val="115000"/>
                        </a:lnSpc>
                        <a:spcAft>
                          <a:spcPts val="0"/>
                        </a:spcAft>
                      </a:pPr>
                      <a:r>
                        <a:rPr lang="en-NZ" sz="2500" b="1" dirty="0" smtClean="0">
                          <a:solidFill>
                            <a:srgbClr val="000000"/>
                          </a:solidFill>
                          <a:effectLst/>
                          <a:latin typeface="Calibri"/>
                          <a:ea typeface="Times New Roman"/>
                          <a:cs typeface="Times New Roman"/>
                        </a:rPr>
                        <a:t>Timing</a:t>
                      </a: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dirty="0">
                          <a:solidFill>
                            <a:srgbClr val="000000"/>
                          </a:solidFill>
                          <a:effectLst/>
                          <a:latin typeface="Calibri"/>
                          <a:ea typeface="Times New Roman"/>
                          <a:cs typeface="Times New Roman"/>
                        </a:rPr>
                        <a:t>Brix</a:t>
                      </a: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dirty="0">
                          <a:solidFill>
                            <a:srgbClr val="000000"/>
                          </a:solidFill>
                          <a:effectLst/>
                          <a:latin typeface="Calibri"/>
                          <a:ea typeface="Times New Roman"/>
                          <a:cs typeface="Times New Roman"/>
                        </a:rPr>
                        <a:t>pH</a:t>
                      </a: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dirty="0">
                          <a:solidFill>
                            <a:srgbClr val="000000"/>
                          </a:solidFill>
                          <a:effectLst/>
                          <a:latin typeface="Calibri"/>
                          <a:ea typeface="Times New Roman"/>
                          <a:cs typeface="Times New Roman"/>
                        </a:rPr>
                        <a:t>T/A </a:t>
                      </a:r>
                      <a:endParaRPr lang="en-NZ" sz="2500" dirty="0">
                        <a:effectLst/>
                        <a:latin typeface="Calibri"/>
                        <a:ea typeface="Calibri"/>
                        <a:cs typeface="Times New Roman"/>
                      </a:endParaRPr>
                    </a:p>
                  </a:txBody>
                  <a:tcPr marL="68580" marR="68580" marT="0" marB="0" anchor="b">
                    <a:lnL>
                      <a:noFill/>
                    </a:lnL>
                    <a:lnR>
                      <a:noFill/>
                    </a:lnR>
                    <a:lnT>
                      <a:noFill/>
                    </a:lnT>
                    <a:lnB>
                      <a:noFill/>
                    </a:lnB>
                  </a:tcPr>
                </a:tc>
              </a:tr>
              <a:tr h="611760">
                <a:tc>
                  <a:txBody>
                    <a:bodyPr/>
                    <a:lstStyle/>
                    <a:p>
                      <a:pPr algn="ctr">
                        <a:lnSpc>
                          <a:spcPct val="115000"/>
                        </a:lnSpc>
                        <a:spcAft>
                          <a:spcPts val="0"/>
                        </a:spcAft>
                      </a:pPr>
                      <a:r>
                        <a:rPr lang="en-NZ" sz="2500" b="1" dirty="0">
                          <a:solidFill>
                            <a:srgbClr val="76933C"/>
                          </a:solidFill>
                          <a:effectLst/>
                          <a:latin typeface="Calibri"/>
                          <a:ea typeface="Times New Roman"/>
                          <a:cs typeface="Times New Roman"/>
                        </a:rPr>
                        <a:t>Control</a:t>
                      </a: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dirty="0">
                          <a:solidFill>
                            <a:srgbClr val="76933C"/>
                          </a:solidFill>
                          <a:effectLst/>
                          <a:latin typeface="Calibri"/>
                          <a:ea typeface="Times New Roman"/>
                          <a:cs typeface="Times New Roman"/>
                        </a:rPr>
                        <a:t>21.1</a:t>
                      </a: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a:solidFill>
                            <a:srgbClr val="76933C"/>
                          </a:solidFill>
                          <a:effectLst/>
                          <a:latin typeface="Calibri"/>
                          <a:ea typeface="Times New Roman"/>
                          <a:cs typeface="Times New Roman"/>
                        </a:rPr>
                        <a:t>3.31</a:t>
                      </a:r>
                      <a:endParaRPr lang="en-NZ" sz="250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a:solidFill>
                            <a:srgbClr val="76933C"/>
                          </a:solidFill>
                          <a:effectLst/>
                          <a:latin typeface="Calibri"/>
                          <a:ea typeface="Times New Roman"/>
                          <a:cs typeface="Times New Roman"/>
                        </a:rPr>
                        <a:t>7.15</a:t>
                      </a:r>
                      <a:endParaRPr lang="en-NZ" sz="2500">
                        <a:effectLst/>
                        <a:latin typeface="Calibri"/>
                        <a:ea typeface="Calibri"/>
                        <a:cs typeface="Times New Roman"/>
                      </a:endParaRPr>
                    </a:p>
                  </a:txBody>
                  <a:tcPr marL="68580" marR="68580" marT="0" marB="0" anchor="b">
                    <a:lnL>
                      <a:noFill/>
                    </a:lnL>
                    <a:lnR>
                      <a:noFill/>
                    </a:lnR>
                    <a:lnT>
                      <a:noFill/>
                    </a:lnT>
                    <a:lnB>
                      <a:noFill/>
                    </a:lnB>
                  </a:tcPr>
                </a:tc>
              </a:tr>
              <a:tr h="611760">
                <a:tc>
                  <a:txBody>
                    <a:bodyPr/>
                    <a:lstStyle/>
                    <a:p>
                      <a:pPr algn="ctr">
                        <a:lnSpc>
                          <a:spcPct val="115000"/>
                        </a:lnSpc>
                        <a:spcAft>
                          <a:spcPts val="0"/>
                        </a:spcAft>
                      </a:pPr>
                      <a:r>
                        <a:rPr lang="en-NZ" sz="2500" b="1" dirty="0" smtClean="0">
                          <a:solidFill>
                            <a:srgbClr val="FFC000"/>
                          </a:solidFill>
                          <a:effectLst/>
                          <a:latin typeface="Calibri"/>
                          <a:ea typeface="Times New Roman"/>
                          <a:cs typeface="Times New Roman"/>
                        </a:rPr>
                        <a:t>20</a:t>
                      </a: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dirty="0">
                          <a:solidFill>
                            <a:srgbClr val="FFC000"/>
                          </a:solidFill>
                          <a:effectLst/>
                          <a:latin typeface="Calibri"/>
                          <a:ea typeface="Times New Roman"/>
                          <a:cs typeface="Times New Roman"/>
                        </a:rPr>
                        <a:t>21.3</a:t>
                      </a: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a:solidFill>
                            <a:srgbClr val="FFC000"/>
                          </a:solidFill>
                          <a:effectLst/>
                          <a:latin typeface="Calibri"/>
                          <a:ea typeface="Times New Roman"/>
                          <a:cs typeface="Times New Roman"/>
                        </a:rPr>
                        <a:t>3.37</a:t>
                      </a:r>
                      <a:endParaRPr lang="en-NZ" sz="250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a:solidFill>
                            <a:srgbClr val="FFC000"/>
                          </a:solidFill>
                          <a:effectLst/>
                          <a:latin typeface="Calibri"/>
                          <a:ea typeface="Times New Roman"/>
                          <a:cs typeface="Times New Roman"/>
                        </a:rPr>
                        <a:t>6.9</a:t>
                      </a:r>
                      <a:endParaRPr lang="en-NZ" sz="2500">
                        <a:effectLst/>
                        <a:latin typeface="Calibri"/>
                        <a:ea typeface="Calibri"/>
                        <a:cs typeface="Times New Roman"/>
                      </a:endParaRPr>
                    </a:p>
                  </a:txBody>
                  <a:tcPr marL="68580" marR="68580" marT="0" marB="0" anchor="b">
                    <a:lnL>
                      <a:noFill/>
                    </a:lnL>
                    <a:lnR>
                      <a:noFill/>
                    </a:lnR>
                    <a:lnT>
                      <a:noFill/>
                    </a:lnT>
                    <a:lnB>
                      <a:noFill/>
                    </a:lnB>
                  </a:tcPr>
                </a:tc>
              </a:tr>
              <a:tr h="611760">
                <a:tc>
                  <a:txBody>
                    <a:bodyPr/>
                    <a:lstStyle/>
                    <a:p>
                      <a:pPr algn="ctr">
                        <a:lnSpc>
                          <a:spcPct val="115000"/>
                        </a:lnSpc>
                        <a:spcAft>
                          <a:spcPts val="0"/>
                        </a:spcAft>
                      </a:pPr>
                      <a:r>
                        <a:rPr lang="en-NZ" sz="2500" b="1" dirty="0" smtClean="0">
                          <a:solidFill>
                            <a:srgbClr val="E26B0A"/>
                          </a:solidFill>
                          <a:effectLst/>
                          <a:latin typeface="Calibri"/>
                          <a:ea typeface="Times New Roman"/>
                          <a:cs typeface="Times New Roman"/>
                        </a:rPr>
                        <a:t>30/20</a:t>
                      </a: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dirty="0">
                          <a:solidFill>
                            <a:srgbClr val="E26B0A"/>
                          </a:solidFill>
                          <a:effectLst/>
                          <a:latin typeface="Calibri"/>
                          <a:ea typeface="Times New Roman"/>
                          <a:cs typeface="Times New Roman"/>
                        </a:rPr>
                        <a:t>21.9</a:t>
                      </a: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dirty="0">
                          <a:solidFill>
                            <a:srgbClr val="E26B0A"/>
                          </a:solidFill>
                          <a:effectLst/>
                          <a:latin typeface="Calibri"/>
                          <a:ea typeface="Times New Roman"/>
                          <a:cs typeface="Times New Roman"/>
                        </a:rPr>
                        <a:t>3.38</a:t>
                      </a: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a:solidFill>
                            <a:srgbClr val="E26B0A"/>
                          </a:solidFill>
                          <a:effectLst/>
                          <a:latin typeface="Calibri"/>
                          <a:ea typeface="Times New Roman"/>
                          <a:cs typeface="Times New Roman"/>
                        </a:rPr>
                        <a:t>6.95</a:t>
                      </a:r>
                      <a:endParaRPr lang="en-NZ" sz="2500">
                        <a:effectLst/>
                        <a:latin typeface="Calibri"/>
                        <a:ea typeface="Calibri"/>
                        <a:cs typeface="Times New Roman"/>
                      </a:endParaRPr>
                    </a:p>
                  </a:txBody>
                  <a:tcPr marL="68580" marR="68580" marT="0" marB="0" anchor="b">
                    <a:lnL>
                      <a:noFill/>
                    </a:lnL>
                    <a:lnR>
                      <a:noFill/>
                    </a:lnR>
                    <a:lnT>
                      <a:noFill/>
                    </a:lnT>
                    <a:lnB>
                      <a:noFill/>
                    </a:lnB>
                  </a:tcPr>
                </a:tc>
              </a:tr>
              <a:tr h="611760">
                <a:tc>
                  <a:txBody>
                    <a:bodyPr/>
                    <a:lstStyle/>
                    <a:p>
                      <a:pPr algn="ctr">
                        <a:lnSpc>
                          <a:spcPct val="115000"/>
                        </a:lnSpc>
                        <a:spcAft>
                          <a:spcPts val="0"/>
                        </a:spcAft>
                      </a:pPr>
                      <a:r>
                        <a:rPr lang="en-NZ" sz="2500" b="1" dirty="0" smtClean="0">
                          <a:solidFill>
                            <a:srgbClr val="DA9694"/>
                          </a:solidFill>
                          <a:effectLst/>
                          <a:latin typeface="Calibri"/>
                          <a:ea typeface="Times New Roman"/>
                          <a:cs typeface="Times New Roman"/>
                        </a:rPr>
                        <a:t>40/20</a:t>
                      </a: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a:solidFill>
                            <a:srgbClr val="DA9694"/>
                          </a:solidFill>
                          <a:effectLst/>
                          <a:latin typeface="Calibri"/>
                          <a:ea typeface="Times New Roman"/>
                          <a:cs typeface="Times New Roman"/>
                        </a:rPr>
                        <a:t>21.5</a:t>
                      </a:r>
                      <a:endParaRPr lang="en-NZ" sz="250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a:solidFill>
                            <a:srgbClr val="DA9694"/>
                          </a:solidFill>
                          <a:effectLst/>
                          <a:latin typeface="Calibri"/>
                          <a:ea typeface="Times New Roman"/>
                          <a:cs typeface="Times New Roman"/>
                        </a:rPr>
                        <a:t>3.41</a:t>
                      </a:r>
                      <a:endParaRPr lang="en-NZ" sz="250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dirty="0">
                          <a:solidFill>
                            <a:srgbClr val="DA9694"/>
                          </a:solidFill>
                          <a:effectLst/>
                          <a:latin typeface="Calibri"/>
                          <a:ea typeface="Times New Roman"/>
                          <a:cs typeface="Times New Roman"/>
                        </a:rPr>
                        <a:t>6.95</a:t>
                      </a:r>
                      <a:endParaRPr lang="en-NZ" sz="2500" dirty="0">
                        <a:effectLst/>
                        <a:latin typeface="Calibri"/>
                        <a:ea typeface="Calibri"/>
                        <a:cs typeface="Times New Roman"/>
                      </a:endParaRPr>
                    </a:p>
                  </a:txBody>
                  <a:tcPr marL="68580" marR="68580" marT="0" marB="0" anchor="b">
                    <a:lnL>
                      <a:noFill/>
                    </a:lnL>
                    <a:lnR>
                      <a:noFill/>
                    </a:lnR>
                    <a:lnT>
                      <a:noFill/>
                    </a:lnT>
                    <a:lnB>
                      <a:noFill/>
                    </a:lnB>
                  </a:tcPr>
                </a:tc>
              </a:tr>
              <a:tr h="611760">
                <a:tc>
                  <a:txBody>
                    <a:bodyPr/>
                    <a:lstStyle/>
                    <a:p>
                      <a:pPr algn="ctr">
                        <a:lnSpc>
                          <a:spcPct val="115000"/>
                        </a:lnSpc>
                        <a:spcAft>
                          <a:spcPts val="0"/>
                        </a:spcAft>
                      </a:pPr>
                      <a:r>
                        <a:rPr lang="en-NZ" sz="2500" b="1" dirty="0" smtClean="0">
                          <a:solidFill>
                            <a:srgbClr val="963634"/>
                          </a:solidFill>
                          <a:effectLst/>
                          <a:latin typeface="Calibri"/>
                          <a:ea typeface="Times New Roman"/>
                          <a:cs typeface="Times New Roman"/>
                        </a:rPr>
                        <a:t>40/30</a:t>
                      </a:r>
                      <a:endParaRPr lang="en-NZ" sz="25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a:solidFill>
                            <a:srgbClr val="963634"/>
                          </a:solidFill>
                          <a:effectLst/>
                          <a:latin typeface="Calibri"/>
                          <a:ea typeface="Times New Roman"/>
                          <a:cs typeface="Times New Roman"/>
                        </a:rPr>
                        <a:t>22.8</a:t>
                      </a:r>
                      <a:endParaRPr lang="en-NZ" sz="250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a:solidFill>
                            <a:srgbClr val="963634"/>
                          </a:solidFill>
                          <a:effectLst/>
                          <a:latin typeface="Calibri"/>
                          <a:ea typeface="Times New Roman"/>
                          <a:cs typeface="Times New Roman"/>
                        </a:rPr>
                        <a:t>3.32</a:t>
                      </a:r>
                      <a:endParaRPr lang="en-NZ" sz="2500">
                        <a:effectLst/>
                        <a:latin typeface="Calibri"/>
                        <a:ea typeface="Calibri"/>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NZ" sz="2500" b="1" dirty="0">
                          <a:solidFill>
                            <a:srgbClr val="963634"/>
                          </a:solidFill>
                          <a:effectLst/>
                          <a:latin typeface="Calibri"/>
                          <a:ea typeface="Times New Roman"/>
                          <a:cs typeface="Times New Roman"/>
                        </a:rPr>
                        <a:t>6.7</a:t>
                      </a:r>
                      <a:endParaRPr lang="en-NZ" sz="2500" dirty="0">
                        <a:effectLst/>
                        <a:latin typeface="Calibri"/>
                        <a:ea typeface="Calibri"/>
                        <a:cs typeface="Times New Roman"/>
                      </a:endParaRPr>
                    </a:p>
                  </a:txBody>
                  <a:tcPr marL="68580" marR="6858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839793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080120"/>
          </a:xfrm>
        </p:spPr>
        <p:txBody>
          <a:bodyPr>
            <a:normAutofit fontScale="90000"/>
          </a:bodyPr>
          <a:lstStyle/>
          <a:p>
            <a:r>
              <a:rPr lang="en-NZ" b="1" dirty="0" smtClean="0"/>
              <a:t>HML32 Treatments </a:t>
            </a:r>
            <a:br>
              <a:rPr lang="en-NZ" b="1" dirty="0" smtClean="0"/>
            </a:br>
            <a:r>
              <a:rPr lang="en-NZ" b="1" dirty="0" smtClean="0"/>
              <a:t>Juice </a:t>
            </a:r>
            <a:r>
              <a:rPr lang="en-NZ" b="1" dirty="0"/>
              <a:t>Analysis </a:t>
            </a:r>
            <a:r>
              <a:rPr lang="en-NZ" b="1" dirty="0" smtClean="0"/>
              <a:t>– Colour - Sensory</a:t>
            </a:r>
            <a:endParaRPr lang="en-NZ" dirty="0"/>
          </a:p>
        </p:txBody>
      </p:sp>
      <p:sp>
        <p:nvSpPr>
          <p:cNvPr id="3" name="Content Placeholder 2"/>
          <p:cNvSpPr>
            <a:spLocks noGrp="1"/>
          </p:cNvSpPr>
          <p:nvPr>
            <p:ph idx="1"/>
          </p:nvPr>
        </p:nvSpPr>
        <p:spPr>
          <a:xfrm>
            <a:off x="971600" y="1700808"/>
            <a:ext cx="7715200" cy="4525963"/>
          </a:xfrm>
        </p:spPr>
        <p:txBody>
          <a:bodyPr>
            <a:noAutofit/>
          </a:bodyPr>
          <a:lstStyle/>
          <a:p>
            <a:pPr>
              <a:spcAft>
                <a:spcPts val="0"/>
              </a:spcAft>
            </a:pPr>
            <a:r>
              <a:rPr lang="en-NZ" sz="2500" b="1" dirty="0" smtClean="0">
                <a:solidFill>
                  <a:srgbClr val="77933C"/>
                </a:solidFill>
                <a:ea typeface="Calibri"/>
                <a:cs typeface="Times New Roman"/>
              </a:rPr>
              <a:t>Control	Lightest colour, slightly browning.</a:t>
            </a:r>
            <a:endParaRPr lang="en-NZ" sz="2500" dirty="0" smtClean="0">
              <a:ea typeface="Calibri"/>
              <a:cs typeface="Times New Roman"/>
            </a:endParaRPr>
          </a:p>
          <a:p>
            <a:pPr marL="0" indent="0">
              <a:spcAft>
                <a:spcPts val="0"/>
              </a:spcAft>
              <a:buNone/>
            </a:pPr>
            <a:endParaRPr lang="en-NZ" sz="2500" dirty="0">
              <a:ea typeface="Calibri"/>
              <a:cs typeface="Times New Roman"/>
            </a:endParaRPr>
          </a:p>
          <a:p>
            <a:pPr>
              <a:spcAft>
                <a:spcPts val="0"/>
              </a:spcAft>
            </a:pPr>
            <a:r>
              <a:rPr lang="en-NZ" sz="2500" b="1" dirty="0" smtClean="0">
                <a:solidFill>
                  <a:srgbClr val="FFC000"/>
                </a:solidFill>
                <a:ea typeface="Calibri"/>
                <a:cs typeface="Times New Roman"/>
              </a:rPr>
              <a:t>20</a:t>
            </a:r>
            <a:r>
              <a:rPr lang="en-NZ" sz="2500" b="1" dirty="0">
                <a:solidFill>
                  <a:srgbClr val="FFC000"/>
                </a:solidFill>
                <a:ea typeface="Calibri"/>
                <a:cs typeface="Times New Roman"/>
              </a:rPr>
              <a:t>		Second lightest colour, brick red</a:t>
            </a:r>
            <a:endParaRPr lang="en-NZ" sz="2500" dirty="0">
              <a:ea typeface="Calibri"/>
              <a:cs typeface="Times New Roman"/>
            </a:endParaRPr>
          </a:p>
          <a:p>
            <a:pPr marL="0" indent="0">
              <a:spcAft>
                <a:spcPts val="0"/>
              </a:spcAft>
              <a:buNone/>
            </a:pPr>
            <a:endParaRPr lang="en-NZ" sz="2500" dirty="0">
              <a:ea typeface="Calibri"/>
              <a:cs typeface="Times New Roman"/>
            </a:endParaRPr>
          </a:p>
          <a:p>
            <a:pPr>
              <a:spcAft>
                <a:spcPts val="0"/>
              </a:spcAft>
            </a:pPr>
            <a:r>
              <a:rPr lang="en-NZ" sz="2500" b="1" dirty="0" smtClean="0">
                <a:solidFill>
                  <a:srgbClr val="E46C0A"/>
                </a:solidFill>
                <a:ea typeface="Calibri"/>
                <a:cs typeface="Times New Roman"/>
              </a:rPr>
              <a:t>30/20</a:t>
            </a:r>
            <a:r>
              <a:rPr lang="en-NZ" sz="2500" b="1" dirty="0">
                <a:solidFill>
                  <a:srgbClr val="E46C0A"/>
                </a:solidFill>
                <a:ea typeface="Calibri"/>
                <a:cs typeface="Times New Roman"/>
              </a:rPr>
              <a:t>	</a:t>
            </a:r>
            <a:r>
              <a:rPr lang="en-NZ" sz="2500" b="1" dirty="0" smtClean="0">
                <a:solidFill>
                  <a:srgbClr val="E46C0A"/>
                </a:solidFill>
                <a:ea typeface="Calibri"/>
                <a:cs typeface="Times New Roman"/>
              </a:rPr>
              <a:t>Vibrant </a:t>
            </a:r>
            <a:r>
              <a:rPr lang="en-NZ" sz="2500" b="1" dirty="0">
                <a:solidFill>
                  <a:srgbClr val="E46C0A"/>
                </a:solidFill>
                <a:ea typeface="Calibri"/>
                <a:cs typeface="Times New Roman"/>
              </a:rPr>
              <a:t>pale pink </a:t>
            </a:r>
            <a:endParaRPr lang="en-NZ" sz="2500" dirty="0">
              <a:ea typeface="Calibri"/>
              <a:cs typeface="Times New Roman"/>
            </a:endParaRPr>
          </a:p>
          <a:p>
            <a:pPr marL="0" indent="0">
              <a:spcAft>
                <a:spcPts val="0"/>
              </a:spcAft>
              <a:buNone/>
            </a:pPr>
            <a:endParaRPr lang="en-NZ" sz="2500" dirty="0">
              <a:ea typeface="Calibri"/>
              <a:cs typeface="Times New Roman"/>
            </a:endParaRPr>
          </a:p>
          <a:p>
            <a:pPr>
              <a:spcAft>
                <a:spcPts val="0"/>
              </a:spcAft>
            </a:pPr>
            <a:r>
              <a:rPr lang="en-NZ" sz="2500" b="1" dirty="0" smtClean="0">
                <a:solidFill>
                  <a:srgbClr val="D99694"/>
                </a:solidFill>
                <a:ea typeface="Calibri"/>
                <a:cs typeface="Times New Roman"/>
              </a:rPr>
              <a:t>40/20</a:t>
            </a:r>
            <a:r>
              <a:rPr lang="en-NZ" sz="2500" b="1" dirty="0">
                <a:solidFill>
                  <a:srgbClr val="D99694"/>
                </a:solidFill>
                <a:ea typeface="Calibri"/>
                <a:cs typeface="Times New Roman"/>
              </a:rPr>
              <a:t>	</a:t>
            </a:r>
            <a:r>
              <a:rPr lang="en-NZ" sz="2500" b="1" dirty="0" smtClean="0">
                <a:solidFill>
                  <a:srgbClr val="D99694"/>
                </a:solidFill>
                <a:ea typeface="Calibri"/>
                <a:cs typeface="Times New Roman"/>
              </a:rPr>
              <a:t>Vibrant </a:t>
            </a:r>
            <a:r>
              <a:rPr lang="en-NZ" sz="2500" b="1" dirty="0">
                <a:solidFill>
                  <a:srgbClr val="D99694"/>
                </a:solidFill>
                <a:ea typeface="Calibri"/>
                <a:cs typeface="Times New Roman"/>
              </a:rPr>
              <a:t>pale pink, slightly browning</a:t>
            </a:r>
            <a:endParaRPr lang="en-NZ" sz="2500" dirty="0">
              <a:ea typeface="Calibri"/>
              <a:cs typeface="Times New Roman"/>
            </a:endParaRPr>
          </a:p>
          <a:p>
            <a:pPr marL="0" indent="0">
              <a:spcAft>
                <a:spcPts val="0"/>
              </a:spcAft>
              <a:buNone/>
            </a:pPr>
            <a:endParaRPr lang="en-NZ" sz="2500" dirty="0">
              <a:ea typeface="Calibri"/>
              <a:cs typeface="Times New Roman"/>
            </a:endParaRPr>
          </a:p>
          <a:p>
            <a:pPr>
              <a:spcAft>
                <a:spcPts val="0"/>
              </a:spcAft>
            </a:pPr>
            <a:r>
              <a:rPr lang="en-NZ" sz="2500" b="1" dirty="0" smtClean="0">
                <a:solidFill>
                  <a:srgbClr val="953735"/>
                </a:solidFill>
                <a:ea typeface="Calibri"/>
                <a:cs typeface="Times New Roman"/>
              </a:rPr>
              <a:t>40/30</a:t>
            </a:r>
            <a:r>
              <a:rPr lang="en-NZ" sz="2500" b="1" dirty="0">
                <a:solidFill>
                  <a:srgbClr val="953735"/>
                </a:solidFill>
                <a:ea typeface="Calibri"/>
                <a:cs typeface="Times New Roman"/>
              </a:rPr>
              <a:t>	</a:t>
            </a:r>
            <a:r>
              <a:rPr lang="en-NZ" sz="2500" b="1" dirty="0" smtClean="0">
                <a:solidFill>
                  <a:srgbClr val="953735"/>
                </a:solidFill>
                <a:ea typeface="Calibri"/>
                <a:cs typeface="Times New Roman"/>
              </a:rPr>
              <a:t>Vibrant </a:t>
            </a:r>
            <a:r>
              <a:rPr lang="en-NZ" sz="2500" b="1" dirty="0">
                <a:solidFill>
                  <a:srgbClr val="953735"/>
                </a:solidFill>
                <a:ea typeface="Calibri"/>
                <a:cs typeface="Times New Roman"/>
              </a:rPr>
              <a:t>deepish cranberry red</a:t>
            </a:r>
            <a:endParaRPr lang="en-NZ" sz="2500" dirty="0">
              <a:ea typeface="Calibri"/>
              <a:cs typeface="Times New Roman"/>
            </a:endParaRPr>
          </a:p>
          <a:p>
            <a:pPr marL="0" indent="0">
              <a:spcAft>
                <a:spcPts val="0"/>
              </a:spcAft>
              <a:buNone/>
            </a:pPr>
            <a:endParaRPr lang="en-NZ" sz="2500" dirty="0">
              <a:ea typeface="Calibri"/>
              <a:cs typeface="Times New Roman"/>
            </a:endParaRPr>
          </a:p>
        </p:txBody>
      </p:sp>
    </p:spTree>
    <p:extLst>
      <p:ext uri="{BB962C8B-B14F-4D97-AF65-F5344CB8AC3E}">
        <p14:creationId xmlns:p14="http://schemas.microsoft.com/office/powerpoint/2010/main" val="1870848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354162"/>
          </a:xfrm>
        </p:spPr>
        <p:txBody>
          <a:bodyPr>
            <a:normAutofit/>
          </a:bodyPr>
          <a:lstStyle/>
          <a:p>
            <a:r>
              <a:rPr lang="en-NZ" sz="4000" b="1" dirty="0" smtClean="0"/>
              <a:t>HML32 Treatments </a:t>
            </a:r>
            <a:br>
              <a:rPr lang="en-NZ" sz="4000" b="1" dirty="0" smtClean="0"/>
            </a:br>
            <a:r>
              <a:rPr lang="en-NZ" sz="4000" b="1" dirty="0" smtClean="0"/>
              <a:t>Juice </a:t>
            </a:r>
            <a:r>
              <a:rPr lang="en-NZ" sz="4000" b="1" dirty="0"/>
              <a:t>Analysis – </a:t>
            </a:r>
            <a:r>
              <a:rPr lang="en-NZ" sz="4000" b="1" dirty="0" smtClean="0"/>
              <a:t> Nose - Sensory</a:t>
            </a:r>
            <a:endParaRPr lang="en-NZ" dirty="0"/>
          </a:p>
        </p:txBody>
      </p:sp>
      <p:sp>
        <p:nvSpPr>
          <p:cNvPr id="3" name="Content Placeholder 2"/>
          <p:cNvSpPr>
            <a:spLocks noGrp="1"/>
          </p:cNvSpPr>
          <p:nvPr>
            <p:ph idx="1"/>
          </p:nvPr>
        </p:nvSpPr>
        <p:spPr>
          <a:xfrm>
            <a:off x="467544" y="1700808"/>
            <a:ext cx="8229600" cy="4525963"/>
          </a:xfrm>
        </p:spPr>
        <p:txBody>
          <a:bodyPr>
            <a:normAutofit fontScale="77500" lnSpcReduction="20000"/>
          </a:bodyPr>
          <a:lstStyle/>
          <a:p>
            <a:pPr>
              <a:spcAft>
                <a:spcPts val="0"/>
              </a:spcAft>
            </a:pPr>
            <a:r>
              <a:rPr lang="en-NZ" sz="4000" b="1" dirty="0">
                <a:solidFill>
                  <a:srgbClr val="77933C"/>
                </a:solidFill>
                <a:ea typeface="Calibri"/>
                <a:cs typeface="Times New Roman"/>
              </a:rPr>
              <a:t>Control</a:t>
            </a:r>
            <a:r>
              <a:rPr lang="en-NZ" b="1" dirty="0">
                <a:solidFill>
                  <a:srgbClr val="77933C"/>
                </a:solidFill>
                <a:ea typeface="Calibri"/>
                <a:cs typeface="Times New Roman"/>
              </a:rPr>
              <a:t>	</a:t>
            </a:r>
            <a:r>
              <a:rPr lang="en-NZ" b="1" dirty="0" smtClean="0">
                <a:solidFill>
                  <a:srgbClr val="77933C"/>
                </a:solidFill>
                <a:ea typeface="Calibri"/>
                <a:cs typeface="Times New Roman"/>
              </a:rPr>
              <a:t>Slightly </a:t>
            </a:r>
            <a:r>
              <a:rPr lang="en-NZ" b="1" dirty="0">
                <a:solidFill>
                  <a:srgbClr val="77933C"/>
                </a:solidFill>
                <a:ea typeface="Calibri"/>
                <a:cs typeface="Times New Roman"/>
              </a:rPr>
              <a:t>herbal with a musty character.  </a:t>
            </a:r>
            <a:r>
              <a:rPr lang="en-NZ" b="1" dirty="0" err="1">
                <a:solidFill>
                  <a:srgbClr val="77933C"/>
                </a:solidFill>
                <a:ea typeface="Calibri"/>
                <a:cs typeface="Times New Roman"/>
              </a:rPr>
              <a:t>Porty</a:t>
            </a:r>
            <a:r>
              <a:rPr lang="en-NZ" b="1" dirty="0">
                <a:solidFill>
                  <a:srgbClr val="77933C"/>
                </a:solidFill>
                <a:ea typeface="Calibri"/>
                <a:cs typeface="Times New Roman"/>
              </a:rPr>
              <a:t> </a:t>
            </a:r>
            <a:r>
              <a:rPr lang="en-NZ" b="1" dirty="0" smtClean="0">
                <a:solidFill>
                  <a:srgbClr val="77933C"/>
                </a:solidFill>
                <a:ea typeface="Calibri"/>
                <a:cs typeface="Times New Roman"/>
              </a:rPr>
              <a:t>		also.</a:t>
            </a:r>
            <a:endParaRPr lang="en-NZ" dirty="0">
              <a:ea typeface="Calibri"/>
              <a:cs typeface="Times New Roman"/>
            </a:endParaRPr>
          </a:p>
          <a:p>
            <a:pPr marL="0" indent="0">
              <a:spcAft>
                <a:spcPts val="0"/>
              </a:spcAft>
              <a:buNone/>
            </a:pPr>
            <a:endParaRPr lang="en-NZ" dirty="0">
              <a:ea typeface="Calibri"/>
              <a:cs typeface="Times New Roman"/>
            </a:endParaRPr>
          </a:p>
          <a:p>
            <a:pPr>
              <a:spcAft>
                <a:spcPts val="0"/>
              </a:spcAft>
            </a:pPr>
            <a:r>
              <a:rPr lang="en-NZ" sz="4000" b="1" dirty="0" smtClean="0">
                <a:solidFill>
                  <a:srgbClr val="FFC000"/>
                </a:solidFill>
                <a:ea typeface="Calibri"/>
                <a:cs typeface="Times New Roman"/>
              </a:rPr>
              <a:t>20</a:t>
            </a:r>
            <a:r>
              <a:rPr lang="en-NZ" b="1" dirty="0">
                <a:solidFill>
                  <a:srgbClr val="FFC000"/>
                </a:solidFill>
                <a:ea typeface="Calibri"/>
                <a:cs typeface="Times New Roman"/>
              </a:rPr>
              <a:t>		Bright fruity, strawberry etc.  Clean.</a:t>
            </a:r>
            <a:endParaRPr lang="en-NZ" dirty="0">
              <a:ea typeface="Calibri"/>
              <a:cs typeface="Times New Roman"/>
            </a:endParaRPr>
          </a:p>
          <a:p>
            <a:pPr marL="0" indent="0">
              <a:spcAft>
                <a:spcPts val="0"/>
              </a:spcAft>
              <a:buNone/>
            </a:pPr>
            <a:r>
              <a:rPr lang="en-NZ" b="1" dirty="0">
                <a:solidFill>
                  <a:srgbClr val="FFC000"/>
                </a:solidFill>
                <a:ea typeface="Calibri"/>
                <a:cs typeface="Times New Roman"/>
              </a:rPr>
              <a:t> </a:t>
            </a:r>
            <a:endParaRPr lang="en-NZ" dirty="0">
              <a:ea typeface="Calibri"/>
              <a:cs typeface="Times New Roman"/>
            </a:endParaRPr>
          </a:p>
          <a:p>
            <a:pPr>
              <a:spcAft>
                <a:spcPts val="0"/>
              </a:spcAft>
            </a:pPr>
            <a:r>
              <a:rPr lang="en-NZ" sz="4000" b="1" dirty="0" smtClean="0">
                <a:solidFill>
                  <a:srgbClr val="E46C0A"/>
                </a:solidFill>
                <a:ea typeface="Calibri"/>
                <a:cs typeface="Times New Roman"/>
              </a:rPr>
              <a:t>30/20</a:t>
            </a:r>
            <a:r>
              <a:rPr lang="en-NZ" b="1" dirty="0">
                <a:solidFill>
                  <a:srgbClr val="E46C0A"/>
                </a:solidFill>
                <a:ea typeface="Calibri"/>
                <a:cs typeface="Times New Roman"/>
              </a:rPr>
              <a:t>	</a:t>
            </a:r>
            <a:r>
              <a:rPr lang="en-NZ" b="1" dirty="0" smtClean="0">
                <a:solidFill>
                  <a:srgbClr val="E46C0A"/>
                </a:solidFill>
                <a:ea typeface="Calibri"/>
                <a:cs typeface="Times New Roman"/>
              </a:rPr>
              <a:t>Bright </a:t>
            </a:r>
            <a:r>
              <a:rPr lang="en-NZ" b="1" dirty="0">
                <a:solidFill>
                  <a:srgbClr val="E46C0A"/>
                </a:solidFill>
                <a:ea typeface="Calibri"/>
                <a:cs typeface="Times New Roman"/>
              </a:rPr>
              <a:t>and fruity with a good density. </a:t>
            </a:r>
            <a:r>
              <a:rPr lang="en-NZ" b="1" dirty="0" smtClean="0">
                <a:solidFill>
                  <a:srgbClr val="E46C0A"/>
                </a:solidFill>
                <a:ea typeface="Calibri"/>
                <a:cs typeface="Times New Roman"/>
              </a:rPr>
              <a:t>Clean.</a:t>
            </a:r>
            <a:endParaRPr lang="en-NZ" dirty="0">
              <a:ea typeface="Calibri"/>
              <a:cs typeface="Times New Roman"/>
            </a:endParaRPr>
          </a:p>
          <a:p>
            <a:pPr marL="0" indent="0">
              <a:spcAft>
                <a:spcPts val="0"/>
              </a:spcAft>
              <a:buNone/>
            </a:pPr>
            <a:endParaRPr lang="en-NZ" dirty="0">
              <a:ea typeface="Calibri"/>
              <a:cs typeface="Times New Roman"/>
            </a:endParaRPr>
          </a:p>
          <a:p>
            <a:pPr>
              <a:spcAft>
                <a:spcPts val="0"/>
              </a:spcAft>
            </a:pPr>
            <a:r>
              <a:rPr lang="en-NZ" sz="4000" b="1" dirty="0" smtClean="0">
                <a:solidFill>
                  <a:srgbClr val="D99694"/>
                </a:solidFill>
                <a:ea typeface="Calibri"/>
                <a:cs typeface="Times New Roman"/>
              </a:rPr>
              <a:t>40/20</a:t>
            </a:r>
            <a:r>
              <a:rPr lang="en-NZ" b="1" dirty="0">
                <a:solidFill>
                  <a:srgbClr val="D99694"/>
                </a:solidFill>
                <a:ea typeface="Calibri"/>
                <a:cs typeface="Times New Roman"/>
              </a:rPr>
              <a:t>	</a:t>
            </a:r>
            <a:r>
              <a:rPr lang="en-NZ" b="1" dirty="0" smtClean="0">
                <a:solidFill>
                  <a:srgbClr val="D99694"/>
                </a:solidFill>
                <a:ea typeface="Calibri"/>
                <a:cs typeface="Times New Roman"/>
              </a:rPr>
              <a:t>Bright </a:t>
            </a:r>
            <a:r>
              <a:rPr lang="en-NZ" b="1" dirty="0">
                <a:solidFill>
                  <a:srgbClr val="D99694"/>
                </a:solidFill>
                <a:ea typeface="Calibri"/>
                <a:cs typeface="Times New Roman"/>
              </a:rPr>
              <a:t>with good density. Clean.</a:t>
            </a:r>
            <a:endParaRPr lang="en-NZ" dirty="0">
              <a:ea typeface="Calibri"/>
              <a:cs typeface="Times New Roman"/>
            </a:endParaRPr>
          </a:p>
          <a:p>
            <a:pPr marL="0" indent="0">
              <a:spcAft>
                <a:spcPts val="0"/>
              </a:spcAft>
              <a:buNone/>
            </a:pPr>
            <a:endParaRPr lang="en-NZ" dirty="0">
              <a:ea typeface="Calibri"/>
              <a:cs typeface="Times New Roman"/>
            </a:endParaRPr>
          </a:p>
          <a:p>
            <a:pPr>
              <a:spcAft>
                <a:spcPts val="0"/>
              </a:spcAft>
            </a:pPr>
            <a:r>
              <a:rPr lang="en-NZ" sz="4000" b="1" dirty="0" smtClean="0">
                <a:solidFill>
                  <a:srgbClr val="953735"/>
                </a:solidFill>
                <a:ea typeface="Calibri"/>
                <a:cs typeface="Times New Roman"/>
              </a:rPr>
              <a:t>40/30</a:t>
            </a:r>
            <a:r>
              <a:rPr lang="en-NZ" b="1" dirty="0">
                <a:solidFill>
                  <a:srgbClr val="953735"/>
                </a:solidFill>
                <a:ea typeface="Calibri"/>
                <a:cs typeface="Times New Roman"/>
              </a:rPr>
              <a:t>	</a:t>
            </a:r>
            <a:r>
              <a:rPr lang="en-NZ" b="1" dirty="0" smtClean="0">
                <a:solidFill>
                  <a:srgbClr val="953735"/>
                </a:solidFill>
                <a:ea typeface="Calibri"/>
                <a:cs typeface="Times New Roman"/>
              </a:rPr>
              <a:t>Dense</a:t>
            </a:r>
            <a:r>
              <a:rPr lang="en-NZ" b="1" dirty="0">
                <a:solidFill>
                  <a:srgbClr val="953735"/>
                </a:solidFill>
                <a:ea typeface="Calibri"/>
                <a:cs typeface="Times New Roman"/>
              </a:rPr>
              <a:t>, mineral/ steel, </a:t>
            </a:r>
            <a:r>
              <a:rPr lang="en-NZ" b="1">
                <a:solidFill>
                  <a:srgbClr val="953735"/>
                </a:solidFill>
                <a:ea typeface="Calibri"/>
                <a:cs typeface="Times New Roman"/>
              </a:rPr>
              <a:t>quite </a:t>
            </a:r>
            <a:r>
              <a:rPr lang="en-NZ" b="1" smtClean="0">
                <a:solidFill>
                  <a:srgbClr val="953735"/>
                </a:solidFill>
                <a:ea typeface="Calibri"/>
                <a:cs typeface="Times New Roman"/>
              </a:rPr>
              <a:t>closed </a:t>
            </a:r>
            <a:r>
              <a:rPr lang="en-NZ" b="1" dirty="0">
                <a:solidFill>
                  <a:srgbClr val="953735"/>
                </a:solidFill>
                <a:ea typeface="Calibri"/>
                <a:cs typeface="Times New Roman"/>
              </a:rPr>
              <a:t>but </a:t>
            </a:r>
            <a:r>
              <a:rPr lang="en-NZ" b="1" dirty="0" smtClean="0">
                <a:solidFill>
                  <a:srgbClr val="953735"/>
                </a:solidFill>
                <a:ea typeface="Calibri"/>
                <a:cs typeface="Times New Roman"/>
              </a:rPr>
              <a:t>very                                                                                                                                                                                                                                                                                                                                                                                                                       		concentrated</a:t>
            </a:r>
            <a:r>
              <a:rPr lang="en-NZ" b="1" dirty="0">
                <a:solidFill>
                  <a:srgbClr val="953735"/>
                </a:solidFill>
                <a:ea typeface="Calibri"/>
                <a:cs typeface="Times New Roman"/>
              </a:rPr>
              <a:t>.</a:t>
            </a:r>
            <a:endParaRPr lang="en-NZ" dirty="0">
              <a:ea typeface="Calibri"/>
              <a:cs typeface="Times New Roman"/>
            </a:endParaRPr>
          </a:p>
          <a:p>
            <a:pPr marL="0" indent="0">
              <a:spcAft>
                <a:spcPts val="0"/>
              </a:spcAft>
              <a:buNone/>
            </a:pPr>
            <a:endParaRPr lang="en-NZ" dirty="0">
              <a:ea typeface="Calibri"/>
              <a:cs typeface="Times New Roman"/>
            </a:endParaRPr>
          </a:p>
          <a:p>
            <a:endParaRPr lang="en-NZ" dirty="0"/>
          </a:p>
        </p:txBody>
      </p:sp>
    </p:spTree>
    <p:extLst>
      <p:ext uri="{BB962C8B-B14F-4D97-AF65-F5344CB8AC3E}">
        <p14:creationId xmlns:p14="http://schemas.microsoft.com/office/powerpoint/2010/main" val="1675813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714202"/>
          </a:xfrm>
        </p:spPr>
        <p:txBody>
          <a:bodyPr/>
          <a:lstStyle/>
          <a:p>
            <a:r>
              <a:rPr lang="en-NZ" dirty="0" smtClean="0"/>
              <a:t>Purpose of Study</a:t>
            </a:r>
            <a:endParaRPr lang="en-NZ" dirty="0"/>
          </a:p>
        </p:txBody>
      </p:sp>
      <p:sp>
        <p:nvSpPr>
          <p:cNvPr id="3" name="Content Placeholder 2"/>
          <p:cNvSpPr>
            <a:spLocks noGrp="1"/>
          </p:cNvSpPr>
          <p:nvPr>
            <p:ph idx="1"/>
          </p:nvPr>
        </p:nvSpPr>
        <p:spPr>
          <a:xfrm>
            <a:off x="457200" y="2276872"/>
            <a:ext cx="8291264" cy="3849291"/>
          </a:xfrm>
        </p:spPr>
        <p:txBody>
          <a:bodyPr/>
          <a:lstStyle/>
          <a:p>
            <a:r>
              <a:rPr lang="en-NZ" dirty="0" smtClean="0"/>
              <a:t>To </a:t>
            </a:r>
            <a:r>
              <a:rPr lang="en-NZ" dirty="0"/>
              <a:t>identify the best timing/s and rates </a:t>
            </a:r>
            <a:r>
              <a:rPr lang="en-NZ" b="1" dirty="0"/>
              <a:t>to give a successful improvement of maturity on heavy cropped red grapes </a:t>
            </a:r>
            <a:r>
              <a:rPr lang="en-NZ" dirty="0"/>
              <a:t>without causing unacceptable </a:t>
            </a:r>
            <a:r>
              <a:rPr lang="en-NZ" dirty="0" err="1" smtClean="0"/>
              <a:t>phyto</a:t>
            </a:r>
            <a:r>
              <a:rPr lang="en-NZ" dirty="0" smtClean="0"/>
              <a:t>-toxicity or desiccation</a:t>
            </a:r>
            <a:r>
              <a:rPr lang="en-NZ" dirty="0"/>
              <a:t>.</a:t>
            </a:r>
          </a:p>
          <a:p>
            <a:endParaRPr lang="en-NZ" dirty="0"/>
          </a:p>
        </p:txBody>
      </p:sp>
    </p:spTree>
    <p:extLst>
      <p:ext uri="{BB962C8B-B14F-4D97-AF65-F5344CB8AC3E}">
        <p14:creationId xmlns:p14="http://schemas.microsoft.com/office/powerpoint/2010/main" val="700295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354162"/>
          </a:xfrm>
        </p:spPr>
        <p:txBody>
          <a:bodyPr>
            <a:normAutofit/>
          </a:bodyPr>
          <a:lstStyle/>
          <a:p>
            <a:r>
              <a:rPr lang="en-NZ" sz="4000" b="1" dirty="0"/>
              <a:t>HML32 Treatments</a:t>
            </a:r>
            <a:br>
              <a:rPr lang="en-NZ" sz="4000" b="1" dirty="0"/>
            </a:br>
            <a:r>
              <a:rPr lang="en-NZ" sz="4000" b="1" dirty="0"/>
              <a:t>Juice Analysis – </a:t>
            </a:r>
            <a:r>
              <a:rPr lang="en-NZ" sz="4000" b="1" dirty="0" smtClean="0"/>
              <a:t>Palate - Sensory</a:t>
            </a:r>
            <a:endParaRPr lang="en-NZ" dirty="0"/>
          </a:p>
        </p:txBody>
      </p:sp>
      <p:sp>
        <p:nvSpPr>
          <p:cNvPr id="3" name="Content Placeholder 2"/>
          <p:cNvSpPr>
            <a:spLocks noGrp="1"/>
          </p:cNvSpPr>
          <p:nvPr>
            <p:ph idx="1"/>
          </p:nvPr>
        </p:nvSpPr>
        <p:spPr>
          <a:xfrm>
            <a:off x="467544" y="1628800"/>
            <a:ext cx="8229600" cy="4525963"/>
          </a:xfrm>
        </p:spPr>
        <p:txBody>
          <a:bodyPr>
            <a:noAutofit/>
          </a:bodyPr>
          <a:lstStyle/>
          <a:p>
            <a:pPr>
              <a:lnSpc>
                <a:spcPct val="150000"/>
              </a:lnSpc>
              <a:spcAft>
                <a:spcPts val="0"/>
              </a:spcAft>
            </a:pPr>
            <a:r>
              <a:rPr lang="en-NZ" sz="2500" b="1" dirty="0">
                <a:solidFill>
                  <a:srgbClr val="77933C"/>
                </a:solidFill>
                <a:ea typeface="Calibri"/>
                <a:cs typeface="Times New Roman"/>
              </a:rPr>
              <a:t>Control	</a:t>
            </a:r>
            <a:r>
              <a:rPr lang="en-NZ" sz="2500" b="1" dirty="0" smtClean="0">
                <a:solidFill>
                  <a:srgbClr val="77933C"/>
                </a:solidFill>
                <a:ea typeface="Calibri"/>
                <a:cs typeface="Times New Roman"/>
              </a:rPr>
              <a:t>High </a:t>
            </a:r>
            <a:r>
              <a:rPr lang="en-NZ" sz="2500" b="1" dirty="0">
                <a:solidFill>
                  <a:srgbClr val="77933C"/>
                </a:solidFill>
                <a:ea typeface="Calibri"/>
                <a:cs typeface="Times New Roman"/>
              </a:rPr>
              <a:t>acid/ tannin, musty</a:t>
            </a:r>
            <a:r>
              <a:rPr lang="en-NZ" sz="2500" b="1" dirty="0" smtClean="0">
                <a:solidFill>
                  <a:srgbClr val="77933C"/>
                </a:solidFill>
                <a:ea typeface="Calibri"/>
                <a:cs typeface="Times New Roman"/>
              </a:rPr>
              <a:t>.</a:t>
            </a:r>
            <a:endParaRPr lang="en-NZ" sz="2500" dirty="0">
              <a:ea typeface="Calibri"/>
              <a:cs typeface="Times New Roman"/>
            </a:endParaRPr>
          </a:p>
          <a:p>
            <a:pPr>
              <a:lnSpc>
                <a:spcPct val="150000"/>
              </a:lnSpc>
              <a:spcAft>
                <a:spcPts val="0"/>
              </a:spcAft>
            </a:pPr>
            <a:r>
              <a:rPr lang="en-NZ" sz="2500" b="1" dirty="0" smtClean="0">
                <a:solidFill>
                  <a:srgbClr val="FFC000"/>
                </a:solidFill>
                <a:ea typeface="Calibri"/>
                <a:cs typeface="Times New Roman"/>
              </a:rPr>
              <a:t>20</a:t>
            </a:r>
            <a:r>
              <a:rPr lang="en-NZ" sz="2500" b="1" dirty="0">
                <a:solidFill>
                  <a:srgbClr val="FFC000"/>
                </a:solidFill>
                <a:ea typeface="Calibri"/>
                <a:cs typeface="Times New Roman"/>
              </a:rPr>
              <a:t>		Clean with a soft acid/ tannin </a:t>
            </a:r>
            <a:r>
              <a:rPr lang="en-NZ" sz="2500" b="1" dirty="0" smtClean="0">
                <a:solidFill>
                  <a:srgbClr val="FFC000"/>
                </a:solidFill>
                <a:ea typeface="Calibri"/>
                <a:cs typeface="Times New Roman"/>
              </a:rPr>
              <a:t>profile.</a:t>
            </a:r>
            <a:endParaRPr lang="en-NZ" sz="2500" dirty="0">
              <a:ea typeface="Calibri"/>
              <a:cs typeface="Times New Roman"/>
            </a:endParaRPr>
          </a:p>
          <a:p>
            <a:pPr>
              <a:spcAft>
                <a:spcPts val="0"/>
              </a:spcAft>
            </a:pPr>
            <a:r>
              <a:rPr lang="en-NZ" sz="2500" b="1" dirty="0" smtClean="0">
                <a:solidFill>
                  <a:srgbClr val="E46C0A"/>
                </a:solidFill>
                <a:ea typeface="Calibri"/>
                <a:cs typeface="Times New Roman"/>
              </a:rPr>
              <a:t>30/20</a:t>
            </a:r>
            <a:r>
              <a:rPr lang="en-NZ" sz="2500" b="1" dirty="0">
                <a:solidFill>
                  <a:srgbClr val="E46C0A"/>
                </a:solidFill>
                <a:ea typeface="Calibri"/>
                <a:cs typeface="Times New Roman"/>
              </a:rPr>
              <a:t>	</a:t>
            </a:r>
            <a:r>
              <a:rPr lang="en-NZ" sz="2500" b="1" dirty="0" smtClean="0">
                <a:solidFill>
                  <a:srgbClr val="E46C0A"/>
                </a:solidFill>
                <a:ea typeface="Calibri"/>
                <a:cs typeface="Times New Roman"/>
              </a:rPr>
              <a:t>Clean</a:t>
            </a:r>
            <a:r>
              <a:rPr lang="en-NZ" sz="2500" b="1" dirty="0">
                <a:solidFill>
                  <a:srgbClr val="E46C0A"/>
                </a:solidFill>
                <a:ea typeface="Calibri"/>
                <a:cs typeface="Times New Roman"/>
              </a:rPr>
              <a:t>, bright with a soft and fruity palate </a:t>
            </a:r>
            <a:r>
              <a:rPr lang="en-NZ" sz="2500" b="1" dirty="0" smtClean="0">
                <a:solidFill>
                  <a:srgbClr val="E46C0A"/>
                </a:solidFill>
                <a:ea typeface="Calibri"/>
                <a:cs typeface="Times New Roman"/>
              </a:rPr>
              <a:t>			profile</a:t>
            </a:r>
            <a:r>
              <a:rPr lang="en-NZ" sz="2500" b="1" dirty="0">
                <a:solidFill>
                  <a:srgbClr val="E46C0A"/>
                </a:solidFill>
                <a:ea typeface="Calibri"/>
                <a:cs typeface="Times New Roman"/>
              </a:rPr>
              <a:t>.  </a:t>
            </a:r>
            <a:r>
              <a:rPr lang="en-NZ" sz="2500" b="1" dirty="0" smtClean="0">
                <a:solidFill>
                  <a:srgbClr val="E46C0A"/>
                </a:solidFill>
                <a:ea typeface="Calibri"/>
                <a:cs typeface="Times New Roman"/>
              </a:rPr>
              <a:t>Well balanced</a:t>
            </a:r>
            <a:r>
              <a:rPr lang="en-NZ" sz="2500" b="1" dirty="0">
                <a:solidFill>
                  <a:srgbClr val="E46C0A"/>
                </a:solidFill>
                <a:ea typeface="Calibri"/>
                <a:cs typeface="Times New Roman"/>
              </a:rPr>
              <a:t>.</a:t>
            </a:r>
            <a:endParaRPr lang="en-NZ" sz="2500" dirty="0">
              <a:ea typeface="Calibri"/>
              <a:cs typeface="Times New Roman"/>
            </a:endParaRPr>
          </a:p>
          <a:p>
            <a:pPr>
              <a:spcAft>
                <a:spcPts val="0"/>
              </a:spcAft>
            </a:pPr>
            <a:r>
              <a:rPr lang="en-NZ" sz="2500" b="1" dirty="0" smtClean="0">
                <a:solidFill>
                  <a:srgbClr val="D99694"/>
                </a:solidFill>
                <a:ea typeface="Calibri"/>
                <a:cs typeface="Times New Roman"/>
              </a:rPr>
              <a:t>40/20</a:t>
            </a:r>
            <a:r>
              <a:rPr lang="en-NZ" sz="2500" b="1" dirty="0">
                <a:solidFill>
                  <a:srgbClr val="D99694"/>
                </a:solidFill>
                <a:ea typeface="Calibri"/>
                <a:cs typeface="Times New Roman"/>
              </a:rPr>
              <a:t>	</a:t>
            </a:r>
            <a:r>
              <a:rPr lang="en-NZ" sz="2500" b="1" dirty="0" smtClean="0">
                <a:solidFill>
                  <a:srgbClr val="D99694"/>
                </a:solidFill>
                <a:ea typeface="Calibri"/>
                <a:cs typeface="Times New Roman"/>
              </a:rPr>
              <a:t>Clean</a:t>
            </a:r>
            <a:r>
              <a:rPr lang="en-NZ" sz="2500" b="1" dirty="0">
                <a:solidFill>
                  <a:srgbClr val="D99694"/>
                </a:solidFill>
                <a:ea typeface="Calibri"/>
                <a:cs typeface="Times New Roman"/>
              </a:rPr>
              <a:t>, bright with a soft and fruit palate </a:t>
            </a:r>
            <a:r>
              <a:rPr lang="en-NZ" sz="2500" b="1" dirty="0" smtClean="0">
                <a:solidFill>
                  <a:srgbClr val="D99694"/>
                </a:solidFill>
                <a:ea typeface="Calibri"/>
                <a:cs typeface="Times New Roman"/>
              </a:rPr>
              <a:t>			profile</a:t>
            </a:r>
            <a:r>
              <a:rPr lang="en-NZ" sz="2500" b="1" dirty="0">
                <a:solidFill>
                  <a:srgbClr val="D99694"/>
                </a:solidFill>
                <a:ea typeface="Calibri"/>
                <a:cs typeface="Times New Roman"/>
              </a:rPr>
              <a:t>.</a:t>
            </a:r>
            <a:endParaRPr lang="en-NZ" sz="2500" dirty="0">
              <a:ea typeface="Calibri"/>
              <a:cs typeface="Times New Roman"/>
            </a:endParaRPr>
          </a:p>
          <a:p>
            <a:r>
              <a:rPr lang="en-NZ" sz="2500" b="1" dirty="0">
                <a:solidFill>
                  <a:srgbClr val="D99694"/>
                </a:solidFill>
                <a:ea typeface="Calibri"/>
                <a:cs typeface="Times New Roman"/>
              </a:rPr>
              <a:t> </a:t>
            </a:r>
            <a:r>
              <a:rPr lang="en-NZ" sz="2500" b="1" dirty="0" smtClean="0">
                <a:solidFill>
                  <a:srgbClr val="953735"/>
                </a:solidFill>
                <a:ea typeface="Calibri"/>
                <a:cs typeface="Times New Roman"/>
              </a:rPr>
              <a:t>40/30</a:t>
            </a:r>
            <a:r>
              <a:rPr lang="en-NZ" sz="2500" b="1" dirty="0">
                <a:solidFill>
                  <a:srgbClr val="953735"/>
                </a:solidFill>
                <a:ea typeface="Calibri"/>
                <a:cs typeface="Times New Roman"/>
              </a:rPr>
              <a:t>	</a:t>
            </a:r>
            <a:r>
              <a:rPr lang="en-NZ" sz="2500" b="1" dirty="0" smtClean="0">
                <a:solidFill>
                  <a:srgbClr val="953735"/>
                </a:solidFill>
                <a:ea typeface="Calibri"/>
                <a:cs typeface="Times New Roman"/>
              </a:rPr>
              <a:t>Concentrated </a:t>
            </a:r>
            <a:r>
              <a:rPr lang="en-NZ" sz="2500" b="1" dirty="0">
                <a:solidFill>
                  <a:srgbClr val="953735"/>
                </a:solidFill>
                <a:ea typeface="Calibri"/>
                <a:cs typeface="Times New Roman"/>
              </a:rPr>
              <a:t>with a supple front palate </a:t>
            </a:r>
            <a:r>
              <a:rPr lang="en-NZ" sz="2500" b="1" dirty="0" smtClean="0">
                <a:solidFill>
                  <a:srgbClr val="953735"/>
                </a:solidFill>
                <a:ea typeface="Calibri"/>
                <a:cs typeface="Times New Roman"/>
              </a:rPr>
              <a:t>tannin  		profile.   Most </a:t>
            </a:r>
            <a:r>
              <a:rPr lang="en-NZ" sz="2500" b="1" dirty="0">
                <a:solidFill>
                  <a:srgbClr val="953735"/>
                </a:solidFill>
                <a:ea typeface="Calibri"/>
                <a:cs typeface="Times New Roman"/>
              </a:rPr>
              <a:t>preferred.</a:t>
            </a:r>
            <a:endParaRPr lang="en-NZ" sz="2500" dirty="0">
              <a:ea typeface="Calibri"/>
              <a:cs typeface="Times New Roman"/>
            </a:endParaRPr>
          </a:p>
          <a:p>
            <a:pPr marL="0" indent="0">
              <a:spcAft>
                <a:spcPts val="0"/>
              </a:spcAft>
              <a:buNone/>
            </a:pPr>
            <a:endParaRPr lang="en-NZ" sz="2500" dirty="0">
              <a:ea typeface="Calibri"/>
              <a:cs typeface="Times New Roman"/>
            </a:endParaRPr>
          </a:p>
          <a:p>
            <a:endParaRPr lang="en-NZ" sz="2500" dirty="0"/>
          </a:p>
        </p:txBody>
      </p:sp>
    </p:spTree>
    <p:extLst>
      <p:ext uri="{BB962C8B-B14F-4D97-AF65-F5344CB8AC3E}">
        <p14:creationId xmlns:p14="http://schemas.microsoft.com/office/powerpoint/2010/main" val="3655800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t>HML32 Treatments</a:t>
            </a:r>
            <a:r>
              <a:rPr lang="en-NZ" dirty="0" smtClean="0"/>
              <a:t/>
            </a:r>
            <a:br>
              <a:rPr lang="en-NZ" dirty="0" smtClean="0"/>
            </a:br>
            <a:r>
              <a:rPr lang="en-NZ" dirty="0" smtClean="0"/>
              <a:t>Finished Wine Analysis</a:t>
            </a:r>
            <a:endParaRPr lang="en-NZ" dirty="0"/>
          </a:p>
        </p:txBody>
      </p:sp>
      <p:sp>
        <p:nvSpPr>
          <p:cNvPr id="3" name="Content Placeholder 2"/>
          <p:cNvSpPr>
            <a:spLocks noGrp="1"/>
          </p:cNvSpPr>
          <p:nvPr>
            <p:ph idx="1"/>
          </p:nvPr>
        </p:nvSpPr>
        <p:spPr/>
        <p:txBody>
          <a:bodyPr/>
          <a:lstStyle/>
          <a:p>
            <a:endParaRPr lang="en-NZ" dirty="0" smtClean="0"/>
          </a:p>
          <a:p>
            <a:endParaRPr lang="en-NZ" dirty="0"/>
          </a:p>
          <a:p>
            <a:endParaRPr lang="en-NZ" dirty="0"/>
          </a:p>
        </p:txBody>
      </p:sp>
      <p:graphicFrame>
        <p:nvGraphicFramePr>
          <p:cNvPr id="8" name="Object 7"/>
          <p:cNvGraphicFramePr>
            <a:graphicFrameLocks noChangeAspect="1"/>
          </p:cNvGraphicFramePr>
          <p:nvPr>
            <p:extLst>
              <p:ext uri="{D42A27DB-BD31-4B8C-83A1-F6EECF244321}">
                <p14:modId xmlns:p14="http://schemas.microsoft.com/office/powerpoint/2010/main" val="4069601458"/>
              </p:ext>
            </p:extLst>
          </p:nvPr>
        </p:nvGraphicFramePr>
        <p:xfrm>
          <a:off x="1331913" y="4941888"/>
          <a:ext cx="6727825" cy="1584325"/>
        </p:xfrm>
        <a:graphic>
          <a:graphicData uri="http://schemas.openxmlformats.org/presentationml/2006/ole">
            <mc:AlternateContent xmlns:mc="http://schemas.openxmlformats.org/markup-compatibility/2006">
              <mc:Choice xmlns:v="urn:schemas-microsoft-com:vml" Requires="v">
                <p:oleObj spid="_x0000_s3246" name="Worksheet" r:id="rId5" imgW="5859876" imgH="1379253" progId="Excel.Sheet.12">
                  <p:embed/>
                </p:oleObj>
              </mc:Choice>
              <mc:Fallback>
                <p:oleObj name="Worksheet" r:id="rId5" imgW="5859876" imgH="1379253" progId="Excel.Sheet.12">
                  <p:embed/>
                  <p:pic>
                    <p:nvPicPr>
                      <p:cNvPr id="0" name=""/>
                      <p:cNvPicPr/>
                      <p:nvPr/>
                    </p:nvPicPr>
                    <p:blipFill>
                      <a:blip r:embed="rId6"/>
                      <a:stretch>
                        <a:fillRect/>
                      </a:stretch>
                    </p:blipFill>
                    <p:spPr>
                      <a:xfrm>
                        <a:off x="1331913" y="4941888"/>
                        <a:ext cx="6727825" cy="15843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0649762"/>
              </p:ext>
            </p:extLst>
          </p:nvPr>
        </p:nvGraphicFramePr>
        <p:xfrm>
          <a:off x="1382713" y="1484313"/>
          <a:ext cx="6469062" cy="1524000"/>
        </p:xfrm>
        <a:graphic>
          <a:graphicData uri="http://schemas.openxmlformats.org/presentationml/2006/ole">
            <mc:AlternateContent xmlns:mc="http://schemas.openxmlformats.org/markup-compatibility/2006">
              <mc:Choice xmlns:v="urn:schemas-microsoft-com:vml" Requires="v">
                <p:oleObj spid="_x0000_s3247" name="Worksheet" r:id="rId8" imgW="5859876" imgH="1379253" progId="Excel.Sheet.12">
                  <p:embed/>
                </p:oleObj>
              </mc:Choice>
              <mc:Fallback>
                <p:oleObj name="Worksheet" r:id="rId8" imgW="5859876" imgH="1379253" progId="Excel.Sheet.12">
                  <p:embed/>
                  <p:pic>
                    <p:nvPicPr>
                      <p:cNvPr id="0" name=""/>
                      <p:cNvPicPr/>
                      <p:nvPr/>
                    </p:nvPicPr>
                    <p:blipFill>
                      <a:blip r:embed="rId9"/>
                      <a:stretch>
                        <a:fillRect/>
                      </a:stretch>
                    </p:blipFill>
                    <p:spPr>
                      <a:xfrm>
                        <a:off x="1382713" y="1484313"/>
                        <a:ext cx="6469062" cy="1524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12191763"/>
              </p:ext>
            </p:extLst>
          </p:nvPr>
        </p:nvGraphicFramePr>
        <p:xfrm>
          <a:off x="1403648" y="3284984"/>
          <a:ext cx="6707188" cy="1509713"/>
        </p:xfrm>
        <a:graphic>
          <a:graphicData uri="http://schemas.openxmlformats.org/presentationml/2006/ole">
            <mc:AlternateContent xmlns:mc="http://schemas.openxmlformats.org/markup-compatibility/2006">
              <mc:Choice xmlns:v="urn:schemas-microsoft-com:vml" Requires="v">
                <p:oleObj spid="_x0000_s3248" name="Worksheet" r:id="rId11" imgW="6126578" imgH="1379253" progId="Excel.Sheet.12">
                  <p:embed/>
                </p:oleObj>
              </mc:Choice>
              <mc:Fallback>
                <p:oleObj name="Worksheet" r:id="rId11" imgW="6126578" imgH="1379253" progId="Excel.Sheet.12">
                  <p:embed/>
                  <p:pic>
                    <p:nvPicPr>
                      <p:cNvPr id="0" name=""/>
                      <p:cNvPicPr/>
                      <p:nvPr/>
                    </p:nvPicPr>
                    <p:blipFill>
                      <a:blip r:embed="rId12"/>
                      <a:stretch>
                        <a:fillRect/>
                      </a:stretch>
                    </p:blipFill>
                    <p:spPr>
                      <a:xfrm>
                        <a:off x="1403648" y="3284984"/>
                        <a:ext cx="6707188" cy="1509713"/>
                      </a:xfrm>
                      <a:prstGeom prst="rect">
                        <a:avLst/>
                      </a:prstGeom>
                    </p:spPr>
                  </p:pic>
                </p:oleObj>
              </mc:Fallback>
            </mc:AlternateContent>
          </a:graphicData>
        </a:graphic>
      </p:graphicFrame>
    </p:spTree>
    <p:extLst>
      <p:ext uri="{BB962C8B-B14F-4D97-AF65-F5344CB8AC3E}">
        <p14:creationId xmlns:p14="http://schemas.microsoft.com/office/powerpoint/2010/main" val="2533880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Finished Wine Analysis</a:t>
            </a:r>
          </a:p>
        </p:txBody>
      </p:sp>
      <p:graphicFrame>
        <p:nvGraphicFramePr>
          <p:cNvPr id="4" name="Object 3"/>
          <p:cNvGraphicFramePr>
            <a:graphicFrameLocks noChangeAspect="1"/>
          </p:cNvGraphicFramePr>
          <p:nvPr>
            <p:extLst>
              <p:ext uri="{D42A27DB-BD31-4B8C-83A1-F6EECF244321}">
                <p14:modId xmlns:p14="http://schemas.microsoft.com/office/powerpoint/2010/main" val="2643614108"/>
              </p:ext>
            </p:extLst>
          </p:nvPr>
        </p:nvGraphicFramePr>
        <p:xfrm>
          <a:off x="755576" y="1772816"/>
          <a:ext cx="7767845" cy="1786727"/>
        </p:xfrm>
        <a:graphic>
          <a:graphicData uri="http://schemas.openxmlformats.org/presentationml/2006/ole">
            <mc:AlternateContent xmlns:mc="http://schemas.openxmlformats.org/markup-compatibility/2006">
              <mc:Choice xmlns:v="urn:schemas-microsoft-com:vml" Requires="v">
                <p:oleObj spid="_x0000_s5228" name="Worksheet" r:id="rId5" imgW="5997006" imgH="1379253" progId="Excel.Sheet.12">
                  <p:embed/>
                </p:oleObj>
              </mc:Choice>
              <mc:Fallback>
                <p:oleObj name="Worksheet" r:id="rId5" imgW="5997006" imgH="1379253" progId="Excel.Sheet.12">
                  <p:embed/>
                  <p:pic>
                    <p:nvPicPr>
                      <p:cNvPr id="0" name=""/>
                      <p:cNvPicPr/>
                      <p:nvPr/>
                    </p:nvPicPr>
                    <p:blipFill>
                      <a:blip r:embed="rId6"/>
                      <a:stretch>
                        <a:fillRect/>
                      </a:stretch>
                    </p:blipFill>
                    <p:spPr>
                      <a:xfrm>
                        <a:off x="755576" y="1772816"/>
                        <a:ext cx="7767845" cy="178672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60162654"/>
              </p:ext>
            </p:extLst>
          </p:nvPr>
        </p:nvGraphicFramePr>
        <p:xfrm>
          <a:off x="755576" y="4149081"/>
          <a:ext cx="7831800" cy="1729124"/>
        </p:xfrm>
        <a:graphic>
          <a:graphicData uri="http://schemas.openxmlformats.org/presentationml/2006/ole">
            <mc:AlternateContent xmlns:mc="http://schemas.openxmlformats.org/markup-compatibility/2006">
              <mc:Choice xmlns:v="urn:schemas-microsoft-com:vml" Requires="v">
                <p:oleObj spid="_x0000_s5229" name="Worksheet" r:id="rId8" imgW="6248375" imgH="1379253" progId="Excel.Sheet.12">
                  <p:embed/>
                </p:oleObj>
              </mc:Choice>
              <mc:Fallback>
                <p:oleObj name="Worksheet" r:id="rId8" imgW="6248375" imgH="1379253" progId="Excel.Sheet.12">
                  <p:embed/>
                  <p:pic>
                    <p:nvPicPr>
                      <p:cNvPr id="0" name=""/>
                      <p:cNvPicPr/>
                      <p:nvPr/>
                    </p:nvPicPr>
                    <p:blipFill>
                      <a:blip r:embed="rId9"/>
                      <a:stretch>
                        <a:fillRect/>
                      </a:stretch>
                    </p:blipFill>
                    <p:spPr>
                      <a:xfrm>
                        <a:off x="755576" y="4149081"/>
                        <a:ext cx="7831800" cy="1729124"/>
                      </a:xfrm>
                      <a:prstGeom prst="rect">
                        <a:avLst/>
                      </a:prstGeom>
                    </p:spPr>
                  </p:pic>
                </p:oleObj>
              </mc:Fallback>
            </mc:AlternateContent>
          </a:graphicData>
        </a:graphic>
      </p:graphicFrame>
    </p:spTree>
    <p:extLst>
      <p:ext uri="{BB962C8B-B14F-4D97-AF65-F5344CB8AC3E}">
        <p14:creationId xmlns:p14="http://schemas.microsoft.com/office/powerpoint/2010/main" val="291022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498178"/>
          </a:xfrm>
        </p:spPr>
        <p:txBody>
          <a:bodyPr>
            <a:normAutofit/>
          </a:bodyPr>
          <a:lstStyle/>
          <a:p>
            <a:r>
              <a:rPr lang="en-NZ" sz="4000" b="1" dirty="0"/>
              <a:t>HML32 Treatments</a:t>
            </a:r>
            <a:br>
              <a:rPr lang="en-NZ" sz="4000" b="1" dirty="0"/>
            </a:br>
            <a:r>
              <a:rPr lang="en-NZ" sz="4000" b="1" dirty="0"/>
              <a:t>Juice/Wine </a:t>
            </a:r>
            <a:r>
              <a:rPr lang="en-NZ" sz="4000" b="1" dirty="0" smtClean="0"/>
              <a:t>Analysis</a:t>
            </a:r>
            <a:endParaRPr lang="en-NZ" sz="40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2280593855"/>
              </p:ext>
            </p:extLst>
          </p:nvPr>
        </p:nvGraphicFramePr>
        <p:xfrm>
          <a:off x="576263" y="2413000"/>
          <a:ext cx="8170862" cy="2906713"/>
        </p:xfrm>
        <a:graphic>
          <a:graphicData uri="http://schemas.openxmlformats.org/presentationml/2006/ole">
            <mc:AlternateContent xmlns:mc="http://schemas.openxmlformats.org/markup-compatibility/2006">
              <mc:Choice xmlns:v="urn:schemas-microsoft-com:vml" Requires="v">
                <p:oleObj spid="_x0000_s2110" name="Worksheet" r:id="rId5" imgW="3619583" imgH="1287691" progId="Excel.Sheet.12">
                  <p:embed/>
                </p:oleObj>
              </mc:Choice>
              <mc:Fallback>
                <p:oleObj name="Worksheet" r:id="rId5" imgW="3619583" imgH="1287691" progId="Excel.Sheet.12">
                  <p:embed/>
                  <p:pic>
                    <p:nvPicPr>
                      <p:cNvPr id="0" name=""/>
                      <p:cNvPicPr/>
                      <p:nvPr/>
                    </p:nvPicPr>
                    <p:blipFill>
                      <a:blip r:embed="rId6"/>
                      <a:stretch>
                        <a:fillRect/>
                      </a:stretch>
                    </p:blipFill>
                    <p:spPr>
                      <a:xfrm>
                        <a:off x="576263" y="2413000"/>
                        <a:ext cx="8170862" cy="2906713"/>
                      </a:xfrm>
                      <a:prstGeom prst="rect">
                        <a:avLst/>
                      </a:prstGeom>
                    </p:spPr>
                  </p:pic>
                </p:oleObj>
              </mc:Fallback>
            </mc:AlternateContent>
          </a:graphicData>
        </a:graphic>
      </p:graphicFrame>
    </p:spTree>
    <p:extLst>
      <p:ext uri="{BB962C8B-B14F-4D97-AF65-F5344CB8AC3E}">
        <p14:creationId xmlns:p14="http://schemas.microsoft.com/office/powerpoint/2010/main" val="2823807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t>HML32 Treatments</a:t>
            </a:r>
            <a:r>
              <a:rPr lang="en-NZ" dirty="0"/>
              <a:t/>
            </a:r>
            <a:br>
              <a:rPr lang="en-NZ" dirty="0"/>
            </a:br>
            <a:r>
              <a:rPr lang="en-NZ" dirty="0" smtClean="0"/>
              <a:t>Wine Analysis - Tannins</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794633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381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t>HML32 Treatments</a:t>
            </a:r>
            <a:br>
              <a:rPr lang="en-NZ" b="1" dirty="0"/>
            </a:br>
            <a:r>
              <a:rPr lang="en-NZ" dirty="0" smtClean="0"/>
              <a:t>Wine Analysis -Total Phenolics</a:t>
            </a:r>
            <a:endParaRPr lang="en-NZ" dirty="0"/>
          </a:p>
        </p:txBody>
      </p:sp>
      <p:graphicFrame>
        <p:nvGraphicFramePr>
          <p:cNvPr id="6" name="Chart 5"/>
          <p:cNvGraphicFramePr>
            <a:graphicFrameLocks/>
          </p:cNvGraphicFramePr>
          <p:nvPr>
            <p:extLst>
              <p:ext uri="{D42A27DB-BD31-4B8C-83A1-F6EECF244321}">
                <p14:modId xmlns:p14="http://schemas.microsoft.com/office/powerpoint/2010/main" val="568446493"/>
              </p:ext>
            </p:extLst>
          </p:nvPr>
        </p:nvGraphicFramePr>
        <p:xfrm>
          <a:off x="1187624" y="1268760"/>
          <a:ext cx="6840760"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7790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000" b="1" dirty="0" smtClean="0"/>
              <a:t>HML32 Treatments</a:t>
            </a:r>
            <a:br>
              <a:rPr lang="en-NZ" sz="4000" b="1" dirty="0" smtClean="0"/>
            </a:br>
            <a:r>
              <a:rPr lang="en-NZ" sz="4000" dirty="0" smtClean="0"/>
              <a:t>Wine Analysis - Total Pigments</a:t>
            </a:r>
            <a:endParaRPr lang="en-NZ" sz="4000" dirty="0"/>
          </a:p>
        </p:txBody>
      </p:sp>
      <p:graphicFrame>
        <p:nvGraphicFramePr>
          <p:cNvPr id="6" name="Chart 5"/>
          <p:cNvGraphicFramePr>
            <a:graphicFrameLocks/>
          </p:cNvGraphicFramePr>
          <p:nvPr>
            <p:extLst>
              <p:ext uri="{D42A27DB-BD31-4B8C-83A1-F6EECF244321}">
                <p14:modId xmlns:p14="http://schemas.microsoft.com/office/powerpoint/2010/main" val="1289662698"/>
              </p:ext>
            </p:extLst>
          </p:nvPr>
        </p:nvGraphicFramePr>
        <p:xfrm>
          <a:off x="1187624" y="1484784"/>
          <a:ext cx="6696744"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96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000" b="1" dirty="0" smtClean="0"/>
              <a:t>HML32 Treatments</a:t>
            </a:r>
            <a:br>
              <a:rPr lang="en-NZ" sz="4000" b="1" dirty="0" smtClean="0"/>
            </a:br>
            <a:r>
              <a:rPr lang="en-NZ" sz="4000" b="1" dirty="0" smtClean="0"/>
              <a:t>Wine Analysis - Free </a:t>
            </a:r>
            <a:r>
              <a:rPr lang="en-NZ" sz="4000" b="1" dirty="0" err="1" smtClean="0"/>
              <a:t>Anthocyanins</a:t>
            </a:r>
            <a:endParaRPr lang="en-NZ" sz="4000" b="1" dirty="0"/>
          </a:p>
        </p:txBody>
      </p:sp>
      <p:graphicFrame>
        <p:nvGraphicFramePr>
          <p:cNvPr id="6" name="Chart 5"/>
          <p:cNvGraphicFramePr>
            <a:graphicFrameLocks/>
          </p:cNvGraphicFramePr>
          <p:nvPr>
            <p:extLst>
              <p:ext uri="{D42A27DB-BD31-4B8C-83A1-F6EECF244321}">
                <p14:modId xmlns:p14="http://schemas.microsoft.com/office/powerpoint/2010/main" val="1058175998"/>
              </p:ext>
            </p:extLst>
          </p:nvPr>
        </p:nvGraphicFramePr>
        <p:xfrm>
          <a:off x="1259632" y="1484784"/>
          <a:ext cx="655272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7627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08912" cy="1339552"/>
          </a:xfrm>
        </p:spPr>
        <p:txBody>
          <a:bodyPr>
            <a:normAutofit fontScale="90000"/>
          </a:bodyPr>
          <a:lstStyle/>
          <a:p>
            <a:r>
              <a:rPr lang="en-NZ" b="1" dirty="0" smtClean="0"/>
              <a:t>Winemaker’s Rankings</a:t>
            </a:r>
            <a:br>
              <a:rPr lang="en-NZ" b="1" dirty="0" smtClean="0"/>
            </a:br>
            <a:r>
              <a:rPr lang="en-NZ" sz="2200" b="1" dirty="0" smtClean="0"/>
              <a:t>1 most preferred - 5 least preferred</a:t>
            </a:r>
            <a:r>
              <a:rPr lang="en-NZ" sz="2200" dirty="0" smtClean="0"/>
              <a:t/>
            </a:r>
            <a:br>
              <a:rPr lang="en-NZ" sz="2200" dirty="0" smtClean="0"/>
            </a:br>
            <a:endParaRPr lang="en-NZ"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9446912"/>
              </p:ext>
            </p:extLst>
          </p:nvPr>
        </p:nvGraphicFramePr>
        <p:xfrm>
          <a:off x="899592" y="1600200"/>
          <a:ext cx="7118063" cy="4641244"/>
        </p:xfrm>
        <a:graphic>
          <a:graphicData uri="http://schemas.openxmlformats.org/drawingml/2006/table">
            <a:tbl>
              <a:tblPr firstRow="1" firstCol="1" bandRow="1"/>
              <a:tblGrid>
                <a:gridCol w="2047946"/>
                <a:gridCol w="1117915"/>
                <a:gridCol w="866587"/>
                <a:gridCol w="1010857"/>
                <a:gridCol w="1037379"/>
                <a:gridCol w="1037379"/>
              </a:tblGrid>
              <a:tr h="551736">
                <a:tc>
                  <a:txBody>
                    <a:bodyPr/>
                    <a:lstStyle/>
                    <a:p>
                      <a:pPr>
                        <a:spcBef>
                          <a:spcPts val="1200"/>
                        </a:spcBef>
                        <a:spcAft>
                          <a:spcPts val="0"/>
                        </a:spcAft>
                      </a:pPr>
                      <a:r>
                        <a:rPr lang="en-AU" sz="1800" dirty="0">
                          <a:effectLst/>
                          <a:latin typeface="Arial"/>
                          <a:ea typeface="Times New Roman"/>
                          <a:cs typeface="Times New Roman"/>
                        </a:rPr>
                        <a:t>Application (days before harvest)</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600" dirty="0" smtClean="0">
                          <a:effectLst/>
                          <a:latin typeface="Arial"/>
                          <a:ea typeface="Times New Roman"/>
                          <a:cs typeface="Times New Roman"/>
                        </a:rPr>
                        <a:t>Control</a:t>
                      </a:r>
                    </a:p>
                    <a:p>
                      <a:pPr algn="ctr">
                        <a:spcBef>
                          <a:spcPts val="1200"/>
                        </a:spcBef>
                        <a:spcAft>
                          <a:spcPts val="0"/>
                        </a:spcAft>
                      </a:pPr>
                      <a:r>
                        <a:rPr lang="en-AU" sz="1600" dirty="0" smtClean="0">
                          <a:effectLst/>
                          <a:latin typeface="Arial"/>
                          <a:ea typeface="Times New Roman"/>
                          <a:cs typeface="Times New Roman"/>
                        </a:rPr>
                        <a:t>Untreated</a:t>
                      </a:r>
                      <a:endParaRPr lang="en-NZ" sz="16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20</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30/20</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40/20</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40/30</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680">
                <a:tc>
                  <a:txBody>
                    <a:bodyPr/>
                    <a:lstStyle/>
                    <a:p>
                      <a:pPr algn="ctr">
                        <a:spcBef>
                          <a:spcPts val="1200"/>
                        </a:spcBef>
                        <a:spcAft>
                          <a:spcPts val="0"/>
                        </a:spcAft>
                      </a:pPr>
                      <a:r>
                        <a:rPr lang="en-AU" sz="1800" dirty="0" smtClean="0">
                          <a:effectLst/>
                          <a:latin typeface="Arial"/>
                          <a:ea typeface="Times New Roman"/>
                          <a:cs typeface="Times New Roman"/>
                        </a:rPr>
                        <a:t>                           Ant </a:t>
                      </a:r>
                      <a:r>
                        <a:rPr lang="en-AU" sz="1800" dirty="0" err="1" smtClean="0">
                          <a:effectLst/>
                          <a:latin typeface="Arial"/>
                          <a:ea typeface="Times New Roman"/>
                          <a:cs typeface="Times New Roman"/>
                        </a:rPr>
                        <a:t>MacKenzie</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3</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2</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4</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5</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1</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500">
                <a:tc>
                  <a:txBody>
                    <a:bodyPr/>
                    <a:lstStyle/>
                    <a:p>
                      <a:pPr algn="ctr">
                        <a:spcBef>
                          <a:spcPts val="1200"/>
                        </a:spcBef>
                        <a:spcAft>
                          <a:spcPts val="0"/>
                        </a:spcAft>
                      </a:pPr>
                      <a:r>
                        <a:rPr lang="en-AU" sz="1800" dirty="0" smtClean="0">
                          <a:effectLst/>
                          <a:latin typeface="Arial"/>
                          <a:ea typeface="Times New Roman"/>
                          <a:cs typeface="Times New Roman"/>
                        </a:rPr>
                        <a:t>                     Gordon Russell</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4</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2</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3</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5</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1</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500">
                <a:tc>
                  <a:txBody>
                    <a:bodyPr/>
                    <a:lstStyle/>
                    <a:p>
                      <a:pPr algn="ctr">
                        <a:spcBef>
                          <a:spcPts val="1200"/>
                        </a:spcBef>
                        <a:spcAft>
                          <a:spcPts val="0"/>
                        </a:spcAft>
                      </a:pPr>
                      <a:r>
                        <a:rPr lang="en-AU" sz="1800" dirty="0" smtClean="0">
                          <a:effectLst/>
                          <a:latin typeface="Arial"/>
                          <a:ea typeface="Times New Roman"/>
                          <a:cs typeface="Times New Roman"/>
                        </a:rPr>
                        <a:t>                       Miles </a:t>
                      </a:r>
                      <a:r>
                        <a:rPr lang="en-AU" sz="1800" dirty="0" err="1" smtClean="0">
                          <a:effectLst/>
                          <a:latin typeface="Arial"/>
                          <a:ea typeface="Times New Roman"/>
                          <a:cs typeface="Times New Roman"/>
                        </a:rPr>
                        <a:t>Dinneen</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2</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3</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4</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5</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1</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500">
                <a:tc>
                  <a:txBody>
                    <a:bodyPr/>
                    <a:lstStyle/>
                    <a:p>
                      <a:pPr algn="ctr">
                        <a:spcBef>
                          <a:spcPts val="1200"/>
                        </a:spcBef>
                        <a:spcAft>
                          <a:spcPts val="0"/>
                        </a:spcAft>
                      </a:pPr>
                      <a:r>
                        <a:rPr lang="en-AU" sz="1800" dirty="0" smtClean="0">
                          <a:effectLst/>
                          <a:latin typeface="Arial"/>
                          <a:ea typeface="Times New Roman"/>
                          <a:cs typeface="Times New Roman"/>
                        </a:rPr>
                        <a:t>                          Paul</a:t>
                      </a:r>
                      <a:r>
                        <a:rPr lang="en-AU" sz="1800" baseline="0" dirty="0" smtClean="0">
                          <a:effectLst/>
                          <a:latin typeface="Arial"/>
                          <a:ea typeface="Times New Roman"/>
                          <a:cs typeface="Times New Roman"/>
                        </a:rPr>
                        <a:t> Mooney</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3</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2</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5</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4</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1</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984">
                <a:tc>
                  <a:txBody>
                    <a:bodyPr/>
                    <a:lstStyle/>
                    <a:p>
                      <a:pPr algn="ctr">
                        <a:spcBef>
                          <a:spcPts val="1200"/>
                        </a:spcBef>
                        <a:spcAft>
                          <a:spcPts val="0"/>
                        </a:spcAft>
                      </a:pPr>
                      <a:r>
                        <a:rPr lang="en-AU" sz="1800" dirty="0" smtClean="0">
                          <a:effectLst/>
                          <a:latin typeface="Arial"/>
                          <a:ea typeface="Times New Roman"/>
                          <a:cs typeface="Times New Roman"/>
                        </a:rPr>
                        <a:t>                           Tony</a:t>
                      </a:r>
                      <a:r>
                        <a:rPr lang="en-AU" sz="1800" baseline="0" dirty="0" smtClean="0">
                          <a:effectLst/>
                          <a:latin typeface="Arial"/>
                          <a:ea typeface="Times New Roman"/>
                          <a:cs typeface="Times New Roman"/>
                        </a:rPr>
                        <a:t> </a:t>
                      </a:r>
                      <a:r>
                        <a:rPr lang="en-AU" sz="1800" baseline="0" dirty="0" err="1" smtClean="0">
                          <a:effectLst/>
                          <a:latin typeface="Arial"/>
                          <a:ea typeface="Times New Roman"/>
                          <a:cs typeface="Times New Roman"/>
                        </a:rPr>
                        <a:t>Bish</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4</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2</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3</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5</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n-AU" sz="1800" dirty="0" smtClean="0">
                          <a:effectLst/>
                          <a:latin typeface="Arial"/>
                          <a:ea typeface="Times New Roman"/>
                          <a:cs typeface="Times New Roman"/>
                        </a:rPr>
                        <a:t>             1</a:t>
                      </a:r>
                      <a:endParaRPr lang="en-NZ" sz="1000" dirty="0">
                        <a:effectLst/>
                        <a:latin typeface="Arial"/>
                        <a:ea typeface="Times New Roman"/>
                        <a:cs typeface="Times New Roman"/>
                      </a:endParaRPr>
                    </a:p>
                  </a:txBody>
                  <a:tcPr marL="62070" marR="6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01123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49977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Winemakers Tasting Notes</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2329830"/>
              </p:ext>
            </p:extLst>
          </p:nvPr>
        </p:nvGraphicFramePr>
        <p:xfrm>
          <a:off x="748129" y="1600200"/>
          <a:ext cx="7647742" cy="4525962"/>
        </p:xfrm>
        <a:graphic>
          <a:graphicData uri="http://schemas.openxmlformats.org/drawingml/2006/table">
            <a:tbl>
              <a:tblPr firstRow="1" firstCol="1" bandRow="1"/>
              <a:tblGrid>
                <a:gridCol w="1121312"/>
                <a:gridCol w="356805"/>
                <a:gridCol w="2826584"/>
                <a:gridCol w="357341"/>
                <a:gridCol w="2985700"/>
              </a:tblGrid>
              <a:tr h="205726">
                <a:tc>
                  <a:txBody>
                    <a:bodyPr/>
                    <a:lstStyle/>
                    <a:p>
                      <a:pPr algn="l">
                        <a:spcAft>
                          <a:spcPts val="0"/>
                        </a:spcAft>
                      </a:pPr>
                      <a:r>
                        <a:rPr lang="en-AU" sz="1300" dirty="0">
                          <a:effectLst/>
                          <a:latin typeface="Arial"/>
                          <a:ea typeface="Times New Roman"/>
                          <a:cs typeface="Times New Roman"/>
                        </a:rPr>
                        <a:t>Description</a:t>
                      </a:r>
                      <a:endParaRPr lang="en-NZ" sz="900" dirty="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AU" sz="1300">
                          <a:effectLst/>
                          <a:latin typeface="Arial"/>
                          <a:ea typeface="Times New Roman"/>
                          <a:cs typeface="Times New Roman"/>
                        </a:rPr>
                        <a:t>Control</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marL="21590" indent="-21590" algn="ctr">
                        <a:spcAft>
                          <a:spcPts val="0"/>
                        </a:spcAft>
                      </a:pPr>
                      <a:r>
                        <a:rPr lang="en-AU" sz="1300">
                          <a:effectLst/>
                          <a:latin typeface="Arial"/>
                          <a:ea typeface="Times New Roman"/>
                          <a:cs typeface="Times New Roman"/>
                        </a:rPr>
                        <a:t>40/30</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r>
              <a:tr h="822902">
                <a:tc>
                  <a:txBody>
                    <a:bodyPr/>
                    <a:lstStyle/>
                    <a:p>
                      <a:pPr algn="l">
                        <a:spcAft>
                          <a:spcPts val="0"/>
                        </a:spcAft>
                      </a:pPr>
                      <a:r>
                        <a:rPr lang="en-AU" sz="1300" dirty="0" smtClean="0">
                          <a:effectLst/>
                          <a:latin typeface="Arial"/>
                          <a:ea typeface="Times New Roman"/>
                          <a:cs typeface="Times New Roman"/>
                        </a:rPr>
                        <a:t>Ant </a:t>
                      </a:r>
                    </a:p>
                    <a:p>
                      <a:pPr algn="l">
                        <a:spcAft>
                          <a:spcPts val="0"/>
                        </a:spcAft>
                      </a:pPr>
                      <a:r>
                        <a:rPr lang="en-AU" sz="1300" dirty="0" err="1" smtClean="0">
                          <a:effectLst/>
                          <a:latin typeface="Arial"/>
                          <a:ea typeface="Times New Roman"/>
                          <a:cs typeface="Times New Roman"/>
                        </a:rPr>
                        <a:t>MacKenzie</a:t>
                      </a:r>
                      <a:r>
                        <a:rPr lang="en-AU" sz="1300" dirty="0" smtClean="0">
                          <a:effectLst/>
                          <a:latin typeface="Arial"/>
                          <a:ea typeface="Times New Roman"/>
                          <a:cs typeface="Times New Roman"/>
                        </a:rPr>
                        <a:t>)</a:t>
                      </a:r>
                      <a:endParaRPr lang="en-NZ" sz="900" dirty="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3</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Vibrant colour, </a:t>
                      </a:r>
                      <a:endParaRPr lang="en-NZ" sz="900">
                        <a:effectLst/>
                        <a:latin typeface="Arial"/>
                        <a:ea typeface="Times New Roman"/>
                        <a:cs typeface="Times New Roman"/>
                      </a:endParaRPr>
                    </a:p>
                    <a:p>
                      <a:pPr algn="ctr">
                        <a:spcAft>
                          <a:spcPts val="0"/>
                        </a:spcAft>
                      </a:pPr>
                      <a:r>
                        <a:rPr lang="en-AU" sz="1300">
                          <a:effectLst/>
                          <a:latin typeface="Arial"/>
                          <a:ea typeface="Times New Roman"/>
                          <a:cs typeface="Times New Roman"/>
                        </a:rPr>
                        <a:t>simple, fruity, </a:t>
                      </a:r>
                      <a:endParaRPr lang="en-NZ" sz="900">
                        <a:effectLst/>
                        <a:latin typeface="Arial"/>
                        <a:ea typeface="Times New Roman"/>
                        <a:cs typeface="Times New Roman"/>
                      </a:endParaRPr>
                    </a:p>
                    <a:p>
                      <a:pPr algn="ctr">
                        <a:spcAft>
                          <a:spcPts val="0"/>
                        </a:spcAft>
                      </a:pPr>
                      <a:r>
                        <a:rPr lang="en-AU" sz="1300">
                          <a:effectLst/>
                          <a:latin typeface="Arial"/>
                          <a:ea typeface="Times New Roman"/>
                          <a:cs typeface="Times New Roman"/>
                        </a:rPr>
                        <a:t>clean, simple frontal tannin, </a:t>
                      </a:r>
                      <a:endParaRPr lang="en-NZ" sz="900">
                        <a:effectLst/>
                        <a:latin typeface="Arial"/>
                        <a:ea typeface="Times New Roman"/>
                        <a:cs typeface="Times New Roman"/>
                      </a:endParaRPr>
                    </a:p>
                    <a:p>
                      <a:pPr algn="ctr">
                        <a:spcAft>
                          <a:spcPts val="0"/>
                        </a:spcAft>
                      </a:pPr>
                      <a:r>
                        <a:rPr lang="en-AU" sz="1300">
                          <a:effectLst/>
                          <a:latin typeface="Arial"/>
                          <a:ea typeface="Times New Roman"/>
                          <a:cs typeface="Times New Roman"/>
                        </a:rPr>
                        <a:t>OK</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1</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Deepest colour, </a:t>
                      </a:r>
                      <a:endParaRPr lang="en-NZ" sz="900">
                        <a:effectLst/>
                        <a:latin typeface="Arial"/>
                        <a:ea typeface="Times New Roman"/>
                        <a:cs typeface="Times New Roman"/>
                      </a:endParaRPr>
                    </a:p>
                    <a:p>
                      <a:pPr algn="ctr">
                        <a:spcAft>
                          <a:spcPts val="0"/>
                        </a:spcAft>
                      </a:pPr>
                      <a:r>
                        <a:rPr lang="en-AU" sz="1300">
                          <a:effectLst/>
                          <a:latin typeface="Arial"/>
                          <a:ea typeface="Times New Roman"/>
                          <a:cs typeface="Times New Roman"/>
                        </a:rPr>
                        <a:t>plummy, brooding, </a:t>
                      </a:r>
                      <a:endParaRPr lang="en-NZ" sz="900">
                        <a:effectLst/>
                        <a:latin typeface="Arial"/>
                        <a:ea typeface="Times New Roman"/>
                        <a:cs typeface="Times New Roman"/>
                      </a:endParaRPr>
                    </a:p>
                    <a:p>
                      <a:pPr algn="ctr">
                        <a:spcAft>
                          <a:spcPts val="0"/>
                        </a:spcAft>
                      </a:pPr>
                      <a:r>
                        <a:rPr lang="en-AU" sz="1300">
                          <a:effectLst/>
                          <a:latin typeface="Arial"/>
                          <a:ea typeface="Times New Roman"/>
                          <a:cs typeface="Times New Roman"/>
                        </a:rPr>
                        <a:t>most tannin, blueberry flavours, good</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02">
                <a:tc>
                  <a:txBody>
                    <a:bodyPr/>
                    <a:lstStyle/>
                    <a:p>
                      <a:pPr algn="l">
                        <a:spcAft>
                          <a:spcPts val="0"/>
                        </a:spcAft>
                      </a:pPr>
                      <a:r>
                        <a:rPr lang="en-AU" sz="1300" dirty="0" smtClean="0">
                          <a:effectLst/>
                          <a:latin typeface="Arial"/>
                          <a:ea typeface="Times New Roman"/>
                          <a:cs typeface="Times New Roman"/>
                        </a:rPr>
                        <a:t>Gordon</a:t>
                      </a:r>
                    </a:p>
                    <a:p>
                      <a:pPr algn="l">
                        <a:spcAft>
                          <a:spcPts val="0"/>
                        </a:spcAft>
                      </a:pPr>
                      <a:r>
                        <a:rPr lang="en-AU" sz="1300" dirty="0" smtClean="0">
                          <a:effectLst/>
                          <a:latin typeface="Arial"/>
                          <a:ea typeface="Times New Roman"/>
                          <a:cs typeface="Times New Roman"/>
                        </a:rPr>
                        <a:t>Russell</a:t>
                      </a:r>
                      <a:endParaRPr lang="en-NZ" sz="900" dirty="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4</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Light, bright, youthful, red, tobacco, drying tannins, mid weight, slight herbal, cherry stone, drying tannins, lacks charm</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1</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Deepest of flight, acceptable merlot colour &amp; density, dark fruits, fruitcake, slightly herbal note, soft, rich, commercial quality, jammy, long</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02">
                <a:tc>
                  <a:txBody>
                    <a:bodyPr/>
                    <a:lstStyle/>
                    <a:p>
                      <a:pPr algn="l">
                        <a:spcAft>
                          <a:spcPts val="0"/>
                        </a:spcAft>
                      </a:pPr>
                      <a:r>
                        <a:rPr lang="en-AU" sz="1300" dirty="0" smtClean="0">
                          <a:effectLst/>
                          <a:latin typeface="Arial"/>
                          <a:ea typeface="Times New Roman"/>
                          <a:cs typeface="Times New Roman"/>
                        </a:rPr>
                        <a:t>Miles</a:t>
                      </a:r>
                    </a:p>
                    <a:p>
                      <a:pPr algn="l">
                        <a:spcAft>
                          <a:spcPts val="0"/>
                        </a:spcAft>
                      </a:pPr>
                      <a:r>
                        <a:rPr lang="en-AU" sz="1300" dirty="0" err="1" smtClean="0">
                          <a:effectLst/>
                          <a:latin typeface="Arial"/>
                          <a:ea typeface="Times New Roman"/>
                          <a:cs typeface="Times New Roman"/>
                        </a:rPr>
                        <a:t>Dinneen</a:t>
                      </a:r>
                      <a:endParaRPr lang="en-NZ" sz="900" dirty="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2</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Light colour, some purple, slight ? nose, light soft gentle/dilute, slight malty finish</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1</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Darker, only proper red wine colour, nice sweet fruit – slightly spiky acid/tannin in mid palate, bitter tannin/concentration, mid weight wine</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02">
                <a:tc>
                  <a:txBody>
                    <a:bodyPr/>
                    <a:lstStyle/>
                    <a:p>
                      <a:pPr algn="l">
                        <a:spcAft>
                          <a:spcPts val="0"/>
                        </a:spcAft>
                      </a:pPr>
                      <a:r>
                        <a:rPr lang="en-AU" sz="1300" dirty="0" smtClean="0">
                          <a:effectLst/>
                          <a:latin typeface="Arial"/>
                          <a:ea typeface="Times New Roman"/>
                          <a:cs typeface="Times New Roman"/>
                        </a:rPr>
                        <a:t>Paul Mooney</a:t>
                      </a:r>
                      <a:endParaRPr lang="en-NZ" sz="900" dirty="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3</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Mid colour, attractive fruity nose, red berry spectrum, soft light tannins, light fruit weight,</a:t>
                      </a:r>
                      <a:endParaRPr lang="en-NZ" sz="900">
                        <a:effectLst/>
                        <a:latin typeface="Arial"/>
                        <a:ea typeface="Times New Roman"/>
                        <a:cs typeface="Times New Roman"/>
                      </a:endParaRPr>
                    </a:p>
                    <a:p>
                      <a:pPr algn="ctr">
                        <a:spcAft>
                          <a:spcPts val="0"/>
                        </a:spcAft>
                      </a:pPr>
                      <a:r>
                        <a:rPr lang="en-AU" sz="1300">
                          <a:effectLst/>
                          <a:latin typeface="Arial"/>
                          <a:ea typeface="Times New Roman"/>
                          <a:cs typeface="Times New Roman"/>
                        </a:rPr>
                        <a:t>finish moderately long</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1</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Darkest colour, riper red – dark berry notes. Some complexity showing more structure that previous, more tannin on finish</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628">
                <a:tc>
                  <a:txBody>
                    <a:bodyPr/>
                    <a:lstStyle/>
                    <a:p>
                      <a:pPr algn="l">
                        <a:spcAft>
                          <a:spcPts val="0"/>
                        </a:spcAft>
                      </a:pPr>
                      <a:r>
                        <a:rPr lang="en-AU" sz="1300" dirty="0" smtClean="0">
                          <a:effectLst/>
                          <a:latin typeface="Arial"/>
                          <a:ea typeface="Times New Roman"/>
                          <a:cs typeface="Times New Roman"/>
                        </a:rPr>
                        <a:t>Tony </a:t>
                      </a:r>
                      <a:r>
                        <a:rPr lang="en-AU" sz="1300" dirty="0" err="1" smtClean="0">
                          <a:effectLst/>
                          <a:latin typeface="Arial"/>
                          <a:ea typeface="Times New Roman"/>
                          <a:cs typeface="Times New Roman"/>
                        </a:rPr>
                        <a:t>Bish</a:t>
                      </a:r>
                      <a:endParaRPr lang="en-NZ" sz="900" dirty="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4</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Light colour, similar to (30/20), Strawberry vanilla nose, hints raspberry, brambly palate, raspberry, more weight than (40/20)</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a:effectLst/>
                          <a:latin typeface="Arial"/>
                          <a:ea typeface="Times New Roman"/>
                          <a:cs typeface="Times New Roman"/>
                        </a:rPr>
                        <a:t>1</a:t>
                      </a:r>
                      <a:endParaRPr lang="en-NZ" sz="90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300" dirty="0">
                          <a:effectLst/>
                          <a:latin typeface="Arial"/>
                          <a:ea typeface="Times New Roman"/>
                          <a:cs typeface="Times New Roman"/>
                        </a:rPr>
                        <a:t>Deepest colour quite significantly. Darker berry and ripe black plum notes. Good depth, riper, plusher, more weight </a:t>
                      </a:r>
                      <a:endParaRPr lang="en-NZ" sz="900" dirty="0">
                        <a:effectLst/>
                        <a:latin typeface="Arial"/>
                        <a:ea typeface="Times New Roman"/>
                        <a:cs typeface="Times New Roman"/>
                      </a:endParaRPr>
                    </a:p>
                  </a:txBody>
                  <a:tcPr marL="57860" marR="5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7477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7855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Summary of Presentation</a:t>
            </a:r>
            <a:br>
              <a:rPr lang="en-NZ" dirty="0" smtClean="0"/>
            </a:br>
            <a:r>
              <a:rPr lang="en-NZ" dirty="0" smtClean="0"/>
              <a:t>‘What we are going to talk about’</a:t>
            </a:r>
            <a:endParaRPr lang="en-NZ" dirty="0"/>
          </a:p>
        </p:txBody>
      </p:sp>
      <p:sp>
        <p:nvSpPr>
          <p:cNvPr id="3" name="Content Placeholder 2"/>
          <p:cNvSpPr>
            <a:spLocks noGrp="1"/>
          </p:cNvSpPr>
          <p:nvPr>
            <p:ph idx="1"/>
          </p:nvPr>
        </p:nvSpPr>
        <p:spPr>
          <a:xfrm>
            <a:off x="467544" y="1700808"/>
            <a:ext cx="8219256" cy="3921299"/>
          </a:xfrm>
        </p:spPr>
        <p:txBody>
          <a:bodyPr>
            <a:normAutofit fontScale="85000" lnSpcReduction="10000"/>
          </a:bodyPr>
          <a:lstStyle/>
          <a:p>
            <a:r>
              <a:rPr lang="en-NZ" sz="1800" dirty="0" smtClean="0"/>
              <a:t>Previous  examples of enhanced maturity</a:t>
            </a:r>
          </a:p>
          <a:p>
            <a:r>
              <a:rPr lang="en-NZ" sz="1800" dirty="0" smtClean="0"/>
              <a:t>Vineyard background, trial layout and application (water rates, dates and sprayer audit)</a:t>
            </a:r>
          </a:p>
          <a:p>
            <a:r>
              <a:rPr lang="en-NZ" sz="1800" dirty="0" smtClean="0"/>
              <a:t>Four parameters to ensure a </a:t>
            </a:r>
            <a:r>
              <a:rPr lang="en-NZ" sz="1800" dirty="0"/>
              <a:t>favourable </a:t>
            </a:r>
            <a:r>
              <a:rPr lang="en-NZ" sz="1800" dirty="0" smtClean="0"/>
              <a:t>outcome</a:t>
            </a:r>
          </a:p>
          <a:p>
            <a:r>
              <a:rPr lang="en-NZ" sz="1800" dirty="0" smtClean="0"/>
              <a:t>Brix accumulation</a:t>
            </a:r>
          </a:p>
          <a:p>
            <a:r>
              <a:rPr lang="en-NZ" sz="1800" dirty="0" smtClean="0"/>
              <a:t>Juice values of trial wines</a:t>
            </a:r>
          </a:p>
          <a:p>
            <a:r>
              <a:rPr lang="en-NZ" sz="1800" dirty="0"/>
              <a:t>Sensory values from free run </a:t>
            </a:r>
            <a:r>
              <a:rPr lang="en-NZ" sz="1800" dirty="0" smtClean="0"/>
              <a:t>juices</a:t>
            </a:r>
          </a:p>
          <a:p>
            <a:r>
              <a:rPr lang="en-NZ" sz="1800" dirty="0" smtClean="0"/>
              <a:t>Finished wine values (winery)</a:t>
            </a:r>
          </a:p>
          <a:p>
            <a:r>
              <a:rPr lang="en-NZ" sz="1800" dirty="0" smtClean="0"/>
              <a:t>Comparison of potassium levels juices vs wines</a:t>
            </a:r>
          </a:p>
          <a:p>
            <a:r>
              <a:rPr lang="en-NZ" sz="1800" dirty="0" smtClean="0"/>
              <a:t>Tannin analysis and comparison</a:t>
            </a:r>
          </a:p>
          <a:p>
            <a:r>
              <a:rPr lang="en-NZ" sz="1800" dirty="0" smtClean="0"/>
              <a:t>Total Phenolic comparison</a:t>
            </a:r>
          </a:p>
          <a:p>
            <a:r>
              <a:rPr lang="en-NZ" sz="1800" dirty="0" smtClean="0"/>
              <a:t>Total  Pigment comparison</a:t>
            </a:r>
          </a:p>
          <a:p>
            <a:r>
              <a:rPr lang="en-NZ" sz="1800" dirty="0" smtClean="0"/>
              <a:t>Free Anthocyanin comparison</a:t>
            </a:r>
          </a:p>
          <a:p>
            <a:r>
              <a:rPr lang="en-NZ" sz="1800" dirty="0" smtClean="0"/>
              <a:t>Winemakers comments</a:t>
            </a:r>
          </a:p>
          <a:p>
            <a:r>
              <a:rPr lang="en-NZ" sz="1800" dirty="0" smtClean="0"/>
              <a:t>Winemakers  rankings</a:t>
            </a:r>
          </a:p>
          <a:p>
            <a:r>
              <a:rPr lang="en-NZ" sz="1800" dirty="0" smtClean="0"/>
              <a:t>Our conclusion</a:t>
            </a:r>
          </a:p>
          <a:p>
            <a:endParaRPr lang="en-NZ" sz="1600" dirty="0" smtClean="0"/>
          </a:p>
          <a:p>
            <a:endParaRPr lang="en-NZ" sz="1600" dirty="0" smtClean="0"/>
          </a:p>
          <a:p>
            <a:endParaRPr lang="en-NZ" sz="1600" dirty="0"/>
          </a:p>
          <a:p>
            <a:endParaRPr lang="en-NZ" sz="1600" dirty="0" smtClean="0"/>
          </a:p>
          <a:p>
            <a:endParaRPr lang="en-NZ" sz="1600" dirty="0" smtClean="0"/>
          </a:p>
          <a:p>
            <a:endParaRPr lang="en-NZ" sz="1600" dirty="0" smtClean="0"/>
          </a:p>
          <a:p>
            <a:endParaRPr lang="en-NZ" sz="1600" dirty="0" smtClean="0"/>
          </a:p>
          <a:p>
            <a:endParaRPr lang="en-NZ" sz="1600" dirty="0"/>
          </a:p>
        </p:txBody>
      </p:sp>
    </p:spTree>
    <p:extLst>
      <p:ext uri="{BB962C8B-B14F-4D97-AF65-F5344CB8AC3E}">
        <p14:creationId xmlns:p14="http://schemas.microsoft.com/office/powerpoint/2010/main" val="90232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Conclusions</a:t>
            </a:r>
            <a:endParaRPr lang="en-NZ" dirty="0"/>
          </a:p>
        </p:txBody>
      </p:sp>
      <p:sp>
        <p:nvSpPr>
          <p:cNvPr id="3" name="Content Placeholder 2"/>
          <p:cNvSpPr>
            <a:spLocks noGrp="1"/>
          </p:cNvSpPr>
          <p:nvPr>
            <p:ph idx="1"/>
          </p:nvPr>
        </p:nvSpPr>
        <p:spPr/>
        <p:txBody>
          <a:bodyPr>
            <a:normAutofit fontScale="92500" lnSpcReduction="10000"/>
          </a:bodyPr>
          <a:lstStyle/>
          <a:p>
            <a:r>
              <a:rPr lang="en-NZ" dirty="0" smtClean="0"/>
              <a:t>The trial was successful in enhancing the maturity of heavily cropped Merlot with no detrimental field effects, including increased rots – except a small likely reduction in yield.</a:t>
            </a:r>
          </a:p>
          <a:p>
            <a:r>
              <a:rPr lang="en-NZ" dirty="0"/>
              <a:t>Applications closer to veraison are more effective than those closer to harvest.</a:t>
            </a:r>
          </a:p>
          <a:p>
            <a:r>
              <a:rPr lang="en-NZ" dirty="0" smtClean="0"/>
              <a:t>There were no significant differences in winemaking  processes, and no faults produced.</a:t>
            </a:r>
          </a:p>
          <a:p>
            <a:r>
              <a:rPr lang="en-NZ" dirty="0" smtClean="0"/>
              <a:t>Strong indications of improvements in overall wine quality.</a:t>
            </a:r>
          </a:p>
        </p:txBody>
      </p:sp>
    </p:spTree>
    <p:extLst>
      <p:ext uri="{BB962C8B-B14F-4D97-AF65-F5344CB8AC3E}">
        <p14:creationId xmlns:p14="http://schemas.microsoft.com/office/powerpoint/2010/main" val="976707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Acknowledgements</a:t>
            </a:r>
            <a:endParaRPr lang="en-NZ" dirty="0"/>
          </a:p>
        </p:txBody>
      </p:sp>
      <p:sp>
        <p:nvSpPr>
          <p:cNvPr id="3" name="Content Placeholder 2"/>
          <p:cNvSpPr>
            <a:spLocks noGrp="1"/>
          </p:cNvSpPr>
          <p:nvPr>
            <p:ph idx="1"/>
          </p:nvPr>
        </p:nvSpPr>
        <p:spPr/>
        <p:txBody>
          <a:bodyPr>
            <a:normAutofit/>
          </a:bodyPr>
          <a:lstStyle/>
          <a:p>
            <a:r>
              <a:rPr lang="en-NZ" sz="2000" dirty="0" smtClean="0"/>
              <a:t>The </a:t>
            </a:r>
            <a:r>
              <a:rPr lang="en-NZ" sz="2000" dirty="0"/>
              <a:t>assistance given by Villa Maria was a very important part of this trial – not only did they take the crop risk, but they supplied the tractor used for spraying - in particular, thanks must go to Jonathan Hamlet who managed this block and coordinated the pre-treatments -also to Ollie Powrie and John Van de Linden for their on-going support. </a:t>
            </a:r>
          </a:p>
          <a:p>
            <a:r>
              <a:rPr lang="en-NZ" sz="2000" dirty="0"/>
              <a:t>On the sampling side particular thanks to Susan Mains who put aside much to assist with the weekly uplifting and analysis of a myriad of samples – also to Ant </a:t>
            </a:r>
            <a:r>
              <a:rPr lang="en-NZ" sz="2000" dirty="0" err="1"/>
              <a:t>MacKenzie</a:t>
            </a:r>
            <a:r>
              <a:rPr lang="en-NZ" sz="2000" dirty="0"/>
              <a:t> for his </a:t>
            </a:r>
            <a:r>
              <a:rPr lang="en-NZ" sz="2000" smtClean="0"/>
              <a:t>earlier tastings and comments.</a:t>
            </a:r>
            <a:endParaRPr lang="en-NZ" sz="2000" dirty="0" smtClean="0"/>
          </a:p>
          <a:p>
            <a:r>
              <a:rPr lang="en-NZ" sz="2000" dirty="0" smtClean="0"/>
              <a:t>Lastly is acknowledgement of Peter Wood, a scientist at Plant and Food Research. Although not up to his neck in this trial, his sage advice and assistance with data ensured an outcome that had some sort of scientific credibility</a:t>
            </a:r>
            <a:r>
              <a:rPr lang="en-NZ" sz="1600" dirty="0" smtClean="0"/>
              <a:t>.</a:t>
            </a:r>
            <a:endParaRPr lang="en-NZ" sz="1600" dirty="0"/>
          </a:p>
        </p:txBody>
      </p:sp>
    </p:spTree>
    <p:extLst>
      <p:ext uri="{BB962C8B-B14F-4D97-AF65-F5344CB8AC3E}">
        <p14:creationId xmlns:p14="http://schemas.microsoft.com/office/powerpoint/2010/main" val="149393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Sileni Sauvignon Blanc 2011</a:t>
            </a:r>
            <a:endParaRPr lang="en-NZ"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987024"/>
            <a:ext cx="8201808" cy="532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11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Monowai Chardonnay 2013</a:t>
            </a:r>
            <a:endParaRPr lang="en-NZ"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4816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Vineyard Background</a:t>
            </a:r>
            <a:endParaRPr lang="en-NZ" dirty="0"/>
          </a:p>
        </p:txBody>
      </p:sp>
      <p:sp>
        <p:nvSpPr>
          <p:cNvPr id="3" name="Rectangle 2"/>
          <p:cNvSpPr/>
          <p:nvPr/>
        </p:nvSpPr>
        <p:spPr>
          <a:xfrm>
            <a:off x="355343" y="1340768"/>
            <a:ext cx="8465129" cy="5078313"/>
          </a:xfrm>
          <a:prstGeom prst="rect">
            <a:avLst/>
          </a:prstGeom>
        </p:spPr>
        <p:txBody>
          <a:bodyPr wrap="square">
            <a:spAutoFit/>
          </a:bodyPr>
          <a:lstStyle/>
          <a:p>
            <a:pPr marL="171450" indent="-171450">
              <a:buFont typeface="Arial" panose="020B0604020202020204" pitchFamily="34" charset="0"/>
              <a:buChar char="•"/>
            </a:pPr>
            <a:r>
              <a:rPr lang="en-NZ" b="1" dirty="0" smtClean="0"/>
              <a:t>Location:</a:t>
            </a:r>
            <a:r>
              <a:rPr lang="en-NZ" dirty="0" smtClean="0"/>
              <a:t> The </a:t>
            </a:r>
            <a:r>
              <a:rPr lang="en-NZ" dirty="0"/>
              <a:t>Te Awa </a:t>
            </a:r>
            <a:r>
              <a:rPr lang="en-NZ" dirty="0" smtClean="0"/>
              <a:t>Vineyard </a:t>
            </a:r>
            <a:r>
              <a:rPr lang="en-NZ" dirty="0"/>
              <a:t>is </a:t>
            </a:r>
            <a:r>
              <a:rPr lang="en-NZ" dirty="0" smtClean="0"/>
              <a:t>Villa Maria owned, located </a:t>
            </a:r>
            <a:r>
              <a:rPr lang="en-NZ" dirty="0"/>
              <a:t>at 2375 State Highway 50, Hastings, </a:t>
            </a:r>
            <a:r>
              <a:rPr lang="en-NZ" dirty="0" smtClean="0"/>
              <a:t> Hawkes </a:t>
            </a:r>
            <a:r>
              <a:rPr lang="en-NZ" dirty="0"/>
              <a:t> </a:t>
            </a:r>
            <a:r>
              <a:rPr lang="en-NZ" dirty="0" smtClean="0"/>
              <a:t>Bay, New Zealand - on </a:t>
            </a:r>
            <a:r>
              <a:rPr lang="en-NZ" dirty="0"/>
              <a:t>the edge of the Gimblett Gravels</a:t>
            </a:r>
            <a:r>
              <a:rPr lang="en-NZ" dirty="0" smtClean="0"/>
              <a:t>.</a:t>
            </a:r>
            <a:endParaRPr lang="en-NZ" dirty="0"/>
          </a:p>
          <a:p>
            <a:r>
              <a:rPr lang="en-NZ" dirty="0"/>
              <a:t> </a:t>
            </a:r>
          </a:p>
          <a:p>
            <a:pPr marL="171450" indent="-171450">
              <a:buFont typeface="Arial" panose="020B0604020202020204" pitchFamily="34" charset="0"/>
              <a:buChar char="•"/>
            </a:pPr>
            <a:r>
              <a:rPr lang="en-NZ" b="1" dirty="0" smtClean="0"/>
              <a:t>Variety, Density and Trellising: </a:t>
            </a:r>
            <a:r>
              <a:rPr lang="en-NZ" dirty="0" smtClean="0"/>
              <a:t>The </a:t>
            </a:r>
            <a:r>
              <a:rPr lang="en-NZ" dirty="0"/>
              <a:t>vines were grafted </a:t>
            </a:r>
            <a:r>
              <a:rPr lang="en-NZ" b="1" dirty="0"/>
              <a:t>Merlot</a:t>
            </a:r>
            <a:r>
              <a:rPr lang="en-NZ" dirty="0"/>
              <a:t>, perhaps 15 years old, well-tended and irrigated. </a:t>
            </a:r>
            <a:r>
              <a:rPr lang="en-NZ" dirty="0" smtClean="0"/>
              <a:t>  The </a:t>
            </a:r>
            <a:r>
              <a:rPr lang="en-NZ" dirty="0"/>
              <a:t>row width was 2.4m and the distance between plants 1.8m. Trellising is 4 cane VSP, but many vines </a:t>
            </a:r>
            <a:r>
              <a:rPr lang="en-NZ" dirty="0" smtClean="0"/>
              <a:t>were  3 caned for crop reduction.                                                                                                                                                                                                                                                                                                                                                                                                         </a:t>
            </a:r>
            <a:endParaRPr lang="en-NZ" dirty="0"/>
          </a:p>
          <a:p>
            <a:r>
              <a:rPr lang="en-NZ" dirty="0"/>
              <a:t> </a:t>
            </a:r>
          </a:p>
          <a:p>
            <a:pPr marL="171450" indent="-171450">
              <a:buFont typeface="Arial" panose="020B0604020202020204" pitchFamily="34" charset="0"/>
              <a:buChar char="•"/>
            </a:pPr>
            <a:r>
              <a:rPr lang="en-NZ" b="1" dirty="0" smtClean="0"/>
              <a:t>Cropping History: </a:t>
            </a:r>
            <a:r>
              <a:rPr lang="en-NZ" dirty="0" smtClean="0"/>
              <a:t>The </a:t>
            </a:r>
            <a:r>
              <a:rPr lang="en-NZ" dirty="0"/>
              <a:t>trial area cropped at 13.8t/ha after being manually crop thinned. Unchecked the block has previously produced </a:t>
            </a:r>
            <a:r>
              <a:rPr lang="en-NZ" dirty="0" smtClean="0"/>
              <a:t>20t/ha, history </a:t>
            </a:r>
            <a:r>
              <a:rPr lang="en-NZ" dirty="0"/>
              <a:t>of being slow to mature. </a:t>
            </a:r>
            <a:r>
              <a:rPr lang="en-NZ" dirty="0" smtClean="0"/>
              <a:t>This block again was </a:t>
            </a:r>
            <a:r>
              <a:rPr lang="en-NZ" dirty="0"/>
              <a:t>one of the last Merlot </a:t>
            </a:r>
            <a:r>
              <a:rPr lang="en-NZ" dirty="0" smtClean="0"/>
              <a:t>to </a:t>
            </a:r>
            <a:r>
              <a:rPr lang="en-NZ" dirty="0"/>
              <a:t>be harvested this </a:t>
            </a:r>
            <a:r>
              <a:rPr lang="en-NZ" dirty="0" smtClean="0"/>
              <a:t>season because of slow maturity.</a:t>
            </a:r>
            <a:endParaRPr lang="en-NZ" dirty="0"/>
          </a:p>
          <a:p>
            <a:r>
              <a:rPr lang="en-NZ" dirty="0"/>
              <a:t> </a:t>
            </a:r>
          </a:p>
          <a:p>
            <a:pPr marL="171450" indent="-171450">
              <a:buFont typeface="Arial" panose="020B0604020202020204" pitchFamily="34" charset="0"/>
              <a:buChar char="•"/>
            </a:pPr>
            <a:r>
              <a:rPr lang="en-NZ" b="1" dirty="0" smtClean="0"/>
              <a:t>Bunch Exposure: </a:t>
            </a:r>
            <a:r>
              <a:rPr lang="en-NZ" dirty="0" smtClean="0"/>
              <a:t>The </a:t>
            </a:r>
            <a:r>
              <a:rPr lang="en-NZ" dirty="0"/>
              <a:t>fruit zone on the lower cordon was well leaf plucked, giving high bunch exposure, the upper cordon in the region of 70</a:t>
            </a:r>
            <a:r>
              <a:rPr lang="en-NZ" dirty="0" smtClean="0"/>
              <a:t>%.</a:t>
            </a:r>
            <a:endParaRPr lang="en-NZ" dirty="0"/>
          </a:p>
          <a:p>
            <a:r>
              <a:rPr lang="en-NZ" dirty="0"/>
              <a:t> </a:t>
            </a:r>
          </a:p>
          <a:p>
            <a:pPr marL="171450" indent="-171450">
              <a:buFont typeface="Arial" panose="020B0604020202020204" pitchFamily="34" charset="0"/>
              <a:buChar char="•"/>
            </a:pPr>
            <a:r>
              <a:rPr lang="en-NZ" b="1" dirty="0"/>
              <a:t>Disease </a:t>
            </a:r>
            <a:r>
              <a:rPr lang="en-NZ" b="1" dirty="0" smtClean="0"/>
              <a:t>control:  </a:t>
            </a:r>
            <a:r>
              <a:rPr lang="en-NZ" dirty="0" smtClean="0"/>
              <a:t>Very  </a:t>
            </a:r>
            <a:r>
              <a:rPr lang="en-NZ" dirty="0"/>
              <a:t>low levels of powdery mildew and botrytis were present during the trial period. The block had been treated with conventional fungicides (no use of HML32) up to veraison.</a:t>
            </a:r>
          </a:p>
        </p:txBody>
      </p:sp>
    </p:spTree>
    <p:extLst>
      <p:ext uri="{BB962C8B-B14F-4D97-AF65-F5344CB8AC3E}">
        <p14:creationId xmlns:p14="http://schemas.microsoft.com/office/powerpoint/2010/main" val="1418994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Treatments</a:t>
            </a:r>
            <a:endParaRPr lang="en-NZ" dirty="0"/>
          </a:p>
        </p:txBody>
      </p:sp>
      <p:sp>
        <p:nvSpPr>
          <p:cNvPr id="3" name="Content Placeholder 2"/>
          <p:cNvSpPr>
            <a:spLocks noGrp="1"/>
          </p:cNvSpPr>
          <p:nvPr>
            <p:ph idx="1"/>
          </p:nvPr>
        </p:nvSpPr>
        <p:spPr>
          <a:xfrm>
            <a:off x="467544" y="1340768"/>
            <a:ext cx="8219256" cy="4824536"/>
          </a:xfrm>
        </p:spPr>
        <p:txBody>
          <a:bodyPr>
            <a:noAutofit/>
          </a:bodyPr>
          <a:lstStyle/>
          <a:p>
            <a:r>
              <a:rPr lang="en-NZ" sz="2400" b="1" dirty="0" smtClean="0">
                <a:solidFill>
                  <a:schemeClr val="accent4">
                    <a:lumMod val="75000"/>
                  </a:schemeClr>
                </a:solidFill>
              </a:rPr>
              <a:t>HML32 –  1% Protector plus 300 g Potassium Bicarbonate per 100 litres of water</a:t>
            </a:r>
          </a:p>
          <a:p>
            <a:pPr marL="0" indent="0">
              <a:buNone/>
            </a:pPr>
            <a:endParaRPr lang="en-NZ" sz="2400" b="1" dirty="0" smtClean="0">
              <a:solidFill>
                <a:schemeClr val="accent2">
                  <a:lumMod val="50000"/>
                </a:schemeClr>
              </a:solidFill>
            </a:endParaRPr>
          </a:p>
          <a:p>
            <a:r>
              <a:rPr lang="en-NZ" sz="2400" b="1" dirty="0" smtClean="0">
                <a:solidFill>
                  <a:schemeClr val="bg2">
                    <a:lumMod val="25000"/>
                  </a:schemeClr>
                </a:solidFill>
              </a:rPr>
              <a:t>HML20 </a:t>
            </a:r>
            <a:r>
              <a:rPr lang="en-NZ" sz="2400" b="1" dirty="0">
                <a:solidFill>
                  <a:schemeClr val="bg2">
                    <a:lumMod val="25000"/>
                  </a:schemeClr>
                </a:solidFill>
              </a:rPr>
              <a:t>–  1% Protector plus </a:t>
            </a:r>
            <a:r>
              <a:rPr lang="en-NZ" sz="2400" b="1" dirty="0" smtClean="0">
                <a:solidFill>
                  <a:schemeClr val="bg2">
                    <a:lumMod val="25000"/>
                  </a:schemeClr>
                </a:solidFill>
              </a:rPr>
              <a:t>200 </a:t>
            </a:r>
            <a:r>
              <a:rPr lang="en-NZ" sz="2400" b="1" dirty="0">
                <a:solidFill>
                  <a:schemeClr val="bg2">
                    <a:lumMod val="25000"/>
                  </a:schemeClr>
                </a:solidFill>
              </a:rPr>
              <a:t>g Potassium </a:t>
            </a:r>
            <a:r>
              <a:rPr lang="en-NZ" sz="2400" b="1" dirty="0" smtClean="0">
                <a:solidFill>
                  <a:schemeClr val="bg2">
                    <a:lumMod val="25000"/>
                  </a:schemeClr>
                </a:solidFill>
              </a:rPr>
              <a:t>Bicarbonate per </a:t>
            </a:r>
            <a:r>
              <a:rPr lang="en-NZ" sz="2400" b="1" dirty="0">
                <a:solidFill>
                  <a:schemeClr val="bg2">
                    <a:lumMod val="25000"/>
                  </a:schemeClr>
                </a:solidFill>
              </a:rPr>
              <a:t>100 litres of </a:t>
            </a:r>
            <a:r>
              <a:rPr lang="en-NZ" sz="2400" b="1" dirty="0" smtClean="0">
                <a:solidFill>
                  <a:schemeClr val="bg2">
                    <a:lumMod val="25000"/>
                  </a:schemeClr>
                </a:solidFill>
              </a:rPr>
              <a:t>water</a:t>
            </a:r>
          </a:p>
          <a:p>
            <a:pPr marL="0" indent="0">
              <a:buNone/>
            </a:pPr>
            <a:endParaRPr lang="en-NZ" sz="2400" b="1" dirty="0">
              <a:solidFill>
                <a:schemeClr val="accent2">
                  <a:lumMod val="40000"/>
                  <a:lumOff val="60000"/>
                </a:schemeClr>
              </a:solidFill>
            </a:endParaRPr>
          </a:p>
          <a:p>
            <a:r>
              <a:rPr lang="en-NZ" sz="2400" b="1" dirty="0" smtClean="0">
                <a:solidFill>
                  <a:srgbClr val="FF0000"/>
                </a:solidFill>
              </a:rPr>
              <a:t>HML15 </a:t>
            </a:r>
            <a:r>
              <a:rPr lang="en-NZ" sz="2400" b="1" dirty="0">
                <a:solidFill>
                  <a:srgbClr val="FF0000"/>
                </a:solidFill>
              </a:rPr>
              <a:t>–  1% Protector plus </a:t>
            </a:r>
            <a:r>
              <a:rPr lang="en-NZ" sz="2400" b="1" dirty="0" smtClean="0">
                <a:solidFill>
                  <a:srgbClr val="FF0000"/>
                </a:solidFill>
              </a:rPr>
              <a:t>150 </a:t>
            </a:r>
            <a:r>
              <a:rPr lang="en-NZ" sz="2400" b="1" dirty="0">
                <a:solidFill>
                  <a:srgbClr val="FF0000"/>
                </a:solidFill>
              </a:rPr>
              <a:t>g Potassium </a:t>
            </a:r>
            <a:r>
              <a:rPr lang="en-NZ" sz="2400" b="1" dirty="0" smtClean="0">
                <a:solidFill>
                  <a:srgbClr val="FF0000"/>
                </a:solidFill>
              </a:rPr>
              <a:t>Bicarbonate per </a:t>
            </a:r>
            <a:r>
              <a:rPr lang="en-NZ" sz="2400" b="1" dirty="0">
                <a:solidFill>
                  <a:srgbClr val="FF0000"/>
                </a:solidFill>
              </a:rPr>
              <a:t>100 litres of </a:t>
            </a:r>
            <a:r>
              <a:rPr lang="en-NZ" sz="2400" b="1" dirty="0" smtClean="0">
                <a:solidFill>
                  <a:srgbClr val="FF0000"/>
                </a:solidFill>
              </a:rPr>
              <a:t>water</a:t>
            </a:r>
          </a:p>
          <a:p>
            <a:pPr marL="0" indent="0">
              <a:buNone/>
            </a:pPr>
            <a:endParaRPr lang="en-NZ" sz="2400" dirty="0"/>
          </a:p>
          <a:p>
            <a:r>
              <a:rPr lang="en-NZ" sz="2400" b="1" dirty="0" smtClean="0">
                <a:solidFill>
                  <a:schemeClr val="tx2">
                    <a:lumMod val="60000"/>
                    <a:lumOff val="40000"/>
                  </a:schemeClr>
                </a:solidFill>
              </a:rPr>
              <a:t>HML10 </a:t>
            </a:r>
            <a:r>
              <a:rPr lang="en-NZ" sz="2400" b="1" dirty="0">
                <a:solidFill>
                  <a:schemeClr val="tx2">
                    <a:lumMod val="60000"/>
                    <a:lumOff val="40000"/>
                  </a:schemeClr>
                </a:solidFill>
              </a:rPr>
              <a:t>–  1% Protector plus </a:t>
            </a:r>
            <a:r>
              <a:rPr lang="en-NZ" sz="2400" b="1" dirty="0" smtClean="0">
                <a:solidFill>
                  <a:schemeClr val="tx2">
                    <a:lumMod val="60000"/>
                    <a:lumOff val="40000"/>
                  </a:schemeClr>
                </a:solidFill>
              </a:rPr>
              <a:t>100 </a:t>
            </a:r>
            <a:r>
              <a:rPr lang="en-NZ" sz="2400" b="1" dirty="0">
                <a:solidFill>
                  <a:schemeClr val="tx2">
                    <a:lumMod val="60000"/>
                    <a:lumOff val="40000"/>
                  </a:schemeClr>
                </a:solidFill>
              </a:rPr>
              <a:t>g Potassium </a:t>
            </a:r>
            <a:r>
              <a:rPr lang="en-NZ" sz="2400" b="1" dirty="0" smtClean="0">
                <a:solidFill>
                  <a:schemeClr val="tx2">
                    <a:lumMod val="60000"/>
                    <a:lumOff val="40000"/>
                  </a:schemeClr>
                </a:solidFill>
              </a:rPr>
              <a:t>Bicarbonate per </a:t>
            </a:r>
            <a:r>
              <a:rPr lang="en-NZ" sz="2400" b="1" dirty="0">
                <a:solidFill>
                  <a:schemeClr val="tx2">
                    <a:lumMod val="60000"/>
                    <a:lumOff val="40000"/>
                  </a:schemeClr>
                </a:solidFill>
              </a:rPr>
              <a:t>100 litres of water</a:t>
            </a:r>
          </a:p>
          <a:p>
            <a:endParaRPr lang="en-NZ" sz="2400" b="1" dirty="0" smtClean="0">
              <a:solidFill>
                <a:srgbClr val="FFC000"/>
              </a:solidFill>
            </a:endParaRPr>
          </a:p>
          <a:p>
            <a:endParaRPr lang="en-NZ" sz="2400" dirty="0" smtClean="0"/>
          </a:p>
          <a:p>
            <a:endParaRPr lang="en-NZ" sz="2400" dirty="0" smtClean="0"/>
          </a:p>
          <a:p>
            <a:endParaRPr lang="en-NZ" sz="2400" dirty="0"/>
          </a:p>
          <a:p>
            <a:endParaRPr lang="en-NZ" sz="2400" dirty="0" smtClean="0"/>
          </a:p>
          <a:p>
            <a:endParaRPr lang="en-NZ" sz="2400" dirty="0" smtClean="0"/>
          </a:p>
          <a:p>
            <a:endParaRPr lang="en-NZ" sz="2400" dirty="0" smtClean="0"/>
          </a:p>
          <a:p>
            <a:endParaRPr lang="en-NZ" sz="2400" dirty="0" smtClean="0"/>
          </a:p>
          <a:p>
            <a:endParaRPr lang="en-NZ" sz="2400" dirty="0"/>
          </a:p>
        </p:txBody>
      </p:sp>
    </p:spTree>
    <p:extLst>
      <p:ext uri="{BB962C8B-B14F-4D97-AF65-F5344CB8AC3E}">
        <p14:creationId xmlns:p14="http://schemas.microsoft.com/office/powerpoint/2010/main" val="2446829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Treatment and Timing Layout</a:t>
            </a:r>
            <a:endParaRPr lang="en-NZ" dirty="0"/>
          </a:p>
        </p:txBody>
      </p:sp>
      <p:graphicFrame>
        <p:nvGraphicFramePr>
          <p:cNvPr id="6" name="Table 5"/>
          <p:cNvGraphicFramePr>
            <a:graphicFrameLocks noGrp="1"/>
          </p:cNvGraphicFramePr>
          <p:nvPr>
            <p:extLst>
              <p:ext uri="{D42A27DB-BD31-4B8C-83A1-F6EECF244321}">
                <p14:modId xmlns:p14="http://schemas.microsoft.com/office/powerpoint/2010/main" val="3189238175"/>
              </p:ext>
            </p:extLst>
          </p:nvPr>
        </p:nvGraphicFramePr>
        <p:xfrm>
          <a:off x="323528" y="1484784"/>
          <a:ext cx="8424934" cy="4742700"/>
        </p:xfrm>
        <a:graphic>
          <a:graphicData uri="http://schemas.openxmlformats.org/drawingml/2006/table">
            <a:tbl>
              <a:tblPr firstRow="1" firstCol="1" bandRow="1"/>
              <a:tblGrid>
                <a:gridCol w="1070033"/>
                <a:gridCol w="1490754"/>
                <a:gridCol w="1490754"/>
                <a:gridCol w="1491455"/>
                <a:gridCol w="1490754"/>
                <a:gridCol w="1391184"/>
              </a:tblGrid>
              <a:tr h="425502">
                <a:tc>
                  <a:txBody>
                    <a:bodyPr/>
                    <a:lstStyle/>
                    <a:p>
                      <a:pPr algn="ctr">
                        <a:spcAft>
                          <a:spcPts val="0"/>
                        </a:spcAft>
                      </a:pPr>
                      <a:r>
                        <a:rPr lang="en-AU" sz="1600" b="1" dirty="0">
                          <a:effectLst/>
                          <a:latin typeface="Arial"/>
                          <a:ea typeface="Times New Roman"/>
                          <a:cs typeface="Times New Roman"/>
                        </a:rPr>
                        <a:t>No. of Rows</a:t>
                      </a:r>
                      <a:endParaRPr lang="en-NZ"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NZ" sz="1600" b="1" dirty="0" smtClean="0">
                          <a:effectLst/>
                          <a:latin typeface="Arial"/>
                          <a:ea typeface="Times New Roman"/>
                          <a:cs typeface="Times New Roman"/>
                        </a:rPr>
                        <a:t>6 bays </a:t>
                      </a:r>
                      <a:r>
                        <a:rPr lang="en-NZ" sz="1600" b="1" dirty="0">
                          <a:effectLst/>
                          <a:latin typeface="Arial"/>
                          <a:ea typeface="Times New Roman"/>
                          <a:cs typeface="Times New Roman"/>
                        </a:rPr>
                        <a:t>per row</a:t>
                      </a:r>
                      <a:endParaRPr lang="en-NZ"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NZ" sz="1600" b="1" dirty="0" smtClean="0">
                          <a:effectLst/>
                          <a:latin typeface="Arial"/>
                          <a:ea typeface="Times New Roman"/>
                          <a:cs typeface="Times New Roman"/>
                        </a:rPr>
                        <a:t>6</a:t>
                      </a:r>
                      <a:r>
                        <a:rPr lang="en-NZ" sz="1600" b="1" baseline="0" dirty="0" smtClean="0">
                          <a:effectLst/>
                          <a:latin typeface="Arial"/>
                          <a:ea typeface="Times New Roman"/>
                          <a:cs typeface="Times New Roman"/>
                        </a:rPr>
                        <a:t> </a:t>
                      </a:r>
                      <a:r>
                        <a:rPr lang="en-NZ" sz="1600" b="1" dirty="0" smtClean="0">
                          <a:effectLst/>
                          <a:latin typeface="Arial"/>
                          <a:ea typeface="Times New Roman"/>
                          <a:cs typeface="Times New Roman"/>
                        </a:rPr>
                        <a:t>bays </a:t>
                      </a:r>
                      <a:r>
                        <a:rPr lang="en-NZ" sz="1600" b="1" dirty="0">
                          <a:effectLst/>
                          <a:latin typeface="Arial"/>
                          <a:ea typeface="Times New Roman"/>
                          <a:cs typeface="Times New Roman"/>
                        </a:rPr>
                        <a:t>per row</a:t>
                      </a:r>
                      <a:endParaRPr lang="en-NZ"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NZ" sz="1600" b="1" dirty="0" smtClean="0">
                          <a:effectLst/>
                          <a:latin typeface="Arial"/>
                          <a:ea typeface="Times New Roman"/>
                          <a:cs typeface="Times New Roman"/>
                        </a:rPr>
                        <a:t>6</a:t>
                      </a:r>
                      <a:r>
                        <a:rPr lang="en-NZ" sz="1600" b="1" baseline="0" dirty="0" smtClean="0">
                          <a:effectLst/>
                          <a:latin typeface="Arial"/>
                          <a:ea typeface="Times New Roman"/>
                          <a:cs typeface="Times New Roman"/>
                        </a:rPr>
                        <a:t> </a:t>
                      </a:r>
                      <a:r>
                        <a:rPr lang="en-NZ" sz="1600" b="1" dirty="0" smtClean="0">
                          <a:effectLst/>
                          <a:latin typeface="Arial"/>
                          <a:ea typeface="Times New Roman"/>
                          <a:cs typeface="Times New Roman"/>
                        </a:rPr>
                        <a:t>bays </a:t>
                      </a:r>
                      <a:r>
                        <a:rPr lang="en-NZ" sz="1600" b="1" dirty="0">
                          <a:effectLst/>
                          <a:latin typeface="Arial"/>
                          <a:ea typeface="Times New Roman"/>
                          <a:cs typeface="Times New Roman"/>
                        </a:rPr>
                        <a:t>per row</a:t>
                      </a:r>
                      <a:endParaRPr lang="en-NZ"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NZ" sz="1600" b="1" smtClean="0">
                          <a:effectLst/>
                          <a:latin typeface="Arial"/>
                          <a:ea typeface="Times New Roman"/>
                          <a:cs typeface="Times New Roman"/>
                        </a:rPr>
                        <a:t>6 bays </a:t>
                      </a:r>
                      <a:r>
                        <a:rPr lang="en-NZ" sz="1600" b="1" dirty="0">
                          <a:effectLst/>
                          <a:latin typeface="Arial"/>
                          <a:ea typeface="Times New Roman"/>
                          <a:cs typeface="Times New Roman"/>
                        </a:rPr>
                        <a:t>per row</a:t>
                      </a:r>
                      <a:endParaRPr lang="en-NZ"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NZ" sz="1600" b="1" dirty="0">
                          <a:effectLst/>
                          <a:latin typeface="Arial"/>
                          <a:ea typeface="Times New Roman"/>
                          <a:cs typeface="Times New Roman"/>
                        </a:rPr>
                        <a:t>Treatment code</a:t>
                      </a:r>
                      <a:endParaRPr lang="en-NZ" sz="16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gn="ctr">
                        <a:spcAft>
                          <a:spcPts val="0"/>
                        </a:spcAft>
                      </a:pPr>
                      <a:r>
                        <a:rPr lang="en-AU" sz="1600" b="1">
                          <a:effectLst/>
                          <a:latin typeface="Arial"/>
                          <a:ea typeface="Times New Roman"/>
                          <a:cs typeface="Times New Roman"/>
                        </a:rPr>
                        <a:t>2</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accent4">
                              <a:lumMod val="75000"/>
                            </a:schemeClr>
                          </a:solidFill>
                          <a:effectLst/>
                          <a:latin typeface="Arial"/>
                          <a:ea typeface="Times New Roman"/>
                          <a:cs typeface="Times New Roman"/>
                        </a:rPr>
                        <a:t>40 day alone</a:t>
                      </a:r>
                      <a:endParaRPr lang="en-NZ" sz="1600" dirty="0">
                        <a:solidFill>
                          <a:schemeClr val="accent4">
                            <a:lumMod val="7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accent4">
                              <a:lumMod val="75000"/>
                            </a:schemeClr>
                          </a:solidFill>
                          <a:effectLst/>
                          <a:latin typeface="Arial"/>
                          <a:ea typeface="Times New Roman"/>
                          <a:cs typeface="Times New Roman"/>
                        </a:rPr>
                        <a:t>40day/30day</a:t>
                      </a:r>
                      <a:endParaRPr lang="en-NZ" sz="1600" dirty="0">
                        <a:solidFill>
                          <a:schemeClr val="accent4">
                            <a:lumMod val="7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accent4">
                              <a:lumMod val="75000"/>
                            </a:schemeClr>
                          </a:solidFill>
                          <a:effectLst/>
                          <a:latin typeface="Arial"/>
                          <a:ea typeface="Times New Roman"/>
                          <a:cs typeface="Times New Roman"/>
                        </a:rPr>
                        <a:t>40day/20day</a:t>
                      </a:r>
                      <a:endParaRPr lang="en-NZ" sz="1600" dirty="0">
                        <a:solidFill>
                          <a:schemeClr val="accent4">
                            <a:lumMod val="7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accent4">
                              <a:lumMod val="75000"/>
                            </a:schemeClr>
                          </a:solidFill>
                          <a:effectLst/>
                          <a:latin typeface="Arial"/>
                          <a:ea typeface="Times New Roman"/>
                          <a:cs typeface="Times New Roman"/>
                        </a:rPr>
                        <a:t>40day/10day</a:t>
                      </a:r>
                      <a:endParaRPr lang="en-NZ" sz="1600" dirty="0">
                        <a:solidFill>
                          <a:schemeClr val="accent4">
                            <a:lumMod val="7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accent4">
                              <a:lumMod val="75000"/>
                            </a:schemeClr>
                          </a:solidFill>
                          <a:effectLst/>
                          <a:latin typeface="Arial"/>
                          <a:ea typeface="Times New Roman"/>
                          <a:cs typeface="Times New Roman"/>
                        </a:rPr>
                        <a:t>HML32</a:t>
                      </a:r>
                      <a:endParaRPr lang="en-NZ" sz="1600" dirty="0">
                        <a:solidFill>
                          <a:schemeClr val="accent4">
                            <a:lumMod val="7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gn="ctr">
                        <a:spcAft>
                          <a:spcPts val="0"/>
                        </a:spcAft>
                      </a:pPr>
                      <a:r>
                        <a:rPr lang="en-AU" sz="1600" b="1">
                          <a:effectLst/>
                          <a:latin typeface="Arial"/>
                          <a:ea typeface="Times New Roman"/>
                          <a:cs typeface="Times New Roman"/>
                        </a:rPr>
                        <a:t>2</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bg2">
                              <a:lumMod val="25000"/>
                            </a:schemeClr>
                          </a:solidFill>
                          <a:effectLst/>
                          <a:latin typeface="Arial"/>
                          <a:ea typeface="Times New Roman"/>
                          <a:cs typeface="Times New Roman"/>
                        </a:rPr>
                        <a:t>10day alone</a:t>
                      </a:r>
                      <a:endParaRPr lang="en-NZ" sz="1600" dirty="0">
                        <a:solidFill>
                          <a:schemeClr val="bg2">
                            <a:lumMod val="2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accent4">
                              <a:lumMod val="75000"/>
                            </a:schemeClr>
                          </a:solidFill>
                          <a:effectLst/>
                          <a:latin typeface="Arial"/>
                          <a:ea typeface="Times New Roman"/>
                          <a:cs typeface="Times New Roman"/>
                        </a:rPr>
                        <a:t>30day alone</a:t>
                      </a:r>
                      <a:endParaRPr lang="en-NZ" sz="1600" dirty="0">
                        <a:solidFill>
                          <a:schemeClr val="accent4">
                            <a:lumMod val="7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accent4">
                              <a:lumMod val="75000"/>
                            </a:schemeClr>
                          </a:solidFill>
                          <a:effectLst/>
                          <a:latin typeface="Arial"/>
                          <a:ea typeface="Times New Roman"/>
                          <a:cs typeface="Times New Roman"/>
                        </a:rPr>
                        <a:t>30day/20day</a:t>
                      </a:r>
                      <a:endParaRPr lang="en-NZ" sz="1600" dirty="0">
                        <a:solidFill>
                          <a:schemeClr val="accent4">
                            <a:lumMod val="7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accent4">
                              <a:lumMod val="75000"/>
                            </a:schemeClr>
                          </a:solidFill>
                          <a:effectLst/>
                          <a:latin typeface="Arial"/>
                          <a:ea typeface="Times New Roman"/>
                          <a:cs typeface="Times New Roman"/>
                        </a:rPr>
                        <a:t>30day/10day</a:t>
                      </a:r>
                      <a:endParaRPr lang="en-NZ" sz="1600" dirty="0">
                        <a:solidFill>
                          <a:schemeClr val="accent4">
                            <a:lumMod val="7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632523"/>
                          </a:solidFill>
                          <a:effectLst/>
                          <a:latin typeface="Arial"/>
                          <a:ea typeface="Times New Roman"/>
                          <a:cs typeface="Times New Roman"/>
                        </a:rPr>
                        <a:t> </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gn="ctr">
                        <a:spcAft>
                          <a:spcPts val="0"/>
                        </a:spcAft>
                      </a:pPr>
                      <a:r>
                        <a:rPr lang="en-AU" sz="1600" b="1">
                          <a:effectLst/>
                          <a:latin typeface="Arial"/>
                          <a:ea typeface="Times New Roman"/>
                          <a:cs typeface="Times New Roman"/>
                        </a:rPr>
                        <a:t>2</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bg2">
                              <a:lumMod val="25000"/>
                            </a:schemeClr>
                          </a:solidFill>
                          <a:effectLst/>
                          <a:latin typeface="Arial"/>
                          <a:ea typeface="Times New Roman"/>
                          <a:cs typeface="Times New Roman"/>
                        </a:rPr>
                        <a:t>20day/10day</a:t>
                      </a:r>
                      <a:endParaRPr lang="en-NZ" sz="1600" dirty="0">
                        <a:solidFill>
                          <a:schemeClr val="bg2">
                            <a:lumMod val="2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bg2">
                              <a:lumMod val="25000"/>
                            </a:schemeClr>
                          </a:solidFill>
                          <a:effectLst/>
                          <a:latin typeface="Arial"/>
                          <a:ea typeface="Times New Roman"/>
                          <a:cs typeface="Times New Roman"/>
                        </a:rPr>
                        <a:t>20 day alone</a:t>
                      </a:r>
                      <a:endParaRPr lang="en-NZ" sz="1600" dirty="0">
                        <a:solidFill>
                          <a:schemeClr val="bg2">
                            <a:lumMod val="2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accent4">
                              <a:lumMod val="75000"/>
                            </a:schemeClr>
                          </a:solidFill>
                          <a:effectLst/>
                          <a:latin typeface="Arial"/>
                          <a:ea typeface="Times New Roman"/>
                          <a:cs typeface="Times New Roman"/>
                        </a:rPr>
                        <a:t>20day alone</a:t>
                      </a:r>
                      <a:endParaRPr lang="en-NZ" sz="1600" dirty="0">
                        <a:solidFill>
                          <a:schemeClr val="accent4">
                            <a:lumMod val="7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accent4">
                              <a:lumMod val="75000"/>
                            </a:schemeClr>
                          </a:solidFill>
                          <a:effectLst/>
                          <a:latin typeface="Arial"/>
                          <a:ea typeface="Times New Roman"/>
                          <a:cs typeface="Times New Roman"/>
                        </a:rPr>
                        <a:t>20day/10day</a:t>
                      </a:r>
                      <a:endParaRPr lang="en-NZ" sz="1600" dirty="0">
                        <a:solidFill>
                          <a:schemeClr val="accent4">
                            <a:lumMod val="7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632523"/>
                          </a:solidFill>
                          <a:effectLst/>
                          <a:latin typeface="Arial"/>
                          <a:ea typeface="Times New Roman"/>
                          <a:cs typeface="Times New Roman"/>
                        </a:rPr>
                        <a:t> </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gn="ctr">
                        <a:spcAft>
                          <a:spcPts val="0"/>
                        </a:spcAft>
                      </a:pPr>
                      <a:r>
                        <a:rPr lang="en-AU" sz="1600" b="1">
                          <a:effectLst/>
                          <a:latin typeface="Arial"/>
                          <a:ea typeface="Times New Roman"/>
                          <a:cs typeface="Times New Roman"/>
                        </a:rPr>
                        <a:t>2</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bg2">
                              <a:lumMod val="25000"/>
                            </a:schemeClr>
                          </a:solidFill>
                          <a:effectLst/>
                          <a:latin typeface="Arial"/>
                          <a:ea typeface="Times New Roman"/>
                          <a:cs typeface="Times New Roman"/>
                        </a:rPr>
                        <a:t>30day/10day</a:t>
                      </a:r>
                      <a:endParaRPr lang="en-NZ" sz="1600" dirty="0">
                        <a:solidFill>
                          <a:schemeClr val="bg2">
                            <a:lumMod val="2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bg2">
                              <a:lumMod val="25000"/>
                            </a:schemeClr>
                          </a:solidFill>
                          <a:effectLst/>
                          <a:latin typeface="Arial"/>
                          <a:ea typeface="Times New Roman"/>
                          <a:cs typeface="Times New Roman"/>
                        </a:rPr>
                        <a:t>30day/20day</a:t>
                      </a:r>
                      <a:endParaRPr lang="en-NZ" sz="1600" dirty="0">
                        <a:solidFill>
                          <a:schemeClr val="bg2">
                            <a:lumMod val="2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bg2">
                              <a:lumMod val="25000"/>
                            </a:schemeClr>
                          </a:solidFill>
                          <a:effectLst/>
                          <a:latin typeface="Arial"/>
                          <a:ea typeface="Times New Roman"/>
                          <a:cs typeface="Times New Roman"/>
                        </a:rPr>
                        <a:t>30day alone</a:t>
                      </a:r>
                      <a:endParaRPr lang="en-NZ" sz="1600" dirty="0">
                        <a:solidFill>
                          <a:schemeClr val="bg2">
                            <a:lumMod val="2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accent4">
                              <a:lumMod val="75000"/>
                            </a:schemeClr>
                          </a:solidFill>
                          <a:effectLst/>
                          <a:latin typeface="Arial"/>
                          <a:ea typeface="Times New Roman"/>
                          <a:cs typeface="Times New Roman"/>
                        </a:rPr>
                        <a:t>10day alone</a:t>
                      </a:r>
                      <a:endParaRPr lang="en-NZ" sz="1600" dirty="0">
                        <a:solidFill>
                          <a:schemeClr val="accent4">
                            <a:lumMod val="7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632523"/>
                          </a:solidFill>
                          <a:effectLst/>
                          <a:latin typeface="Arial"/>
                          <a:ea typeface="Times New Roman"/>
                          <a:cs typeface="Times New Roman"/>
                        </a:rPr>
                        <a:t> </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gn="ctr">
                        <a:spcAft>
                          <a:spcPts val="0"/>
                        </a:spcAft>
                      </a:pPr>
                      <a:r>
                        <a:rPr lang="en-AU" sz="1600" b="1">
                          <a:effectLst/>
                          <a:latin typeface="Arial"/>
                          <a:ea typeface="Times New Roman"/>
                          <a:cs typeface="Times New Roman"/>
                        </a:rPr>
                        <a:t>2</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bg2">
                              <a:lumMod val="25000"/>
                            </a:schemeClr>
                          </a:solidFill>
                          <a:effectLst/>
                          <a:latin typeface="Arial"/>
                          <a:ea typeface="Times New Roman"/>
                          <a:cs typeface="Times New Roman"/>
                        </a:rPr>
                        <a:t>40day/10day</a:t>
                      </a:r>
                      <a:endParaRPr lang="en-NZ" sz="1600" dirty="0">
                        <a:solidFill>
                          <a:schemeClr val="bg2">
                            <a:lumMod val="2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bg2">
                              <a:lumMod val="25000"/>
                            </a:schemeClr>
                          </a:solidFill>
                          <a:effectLst/>
                          <a:latin typeface="Arial"/>
                          <a:ea typeface="Times New Roman"/>
                          <a:cs typeface="Times New Roman"/>
                        </a:rPr>
                        <a:t>40day/20day</a:t>
                      </a:r>
                      <a:endParaRPr lang="en-NZ" sz="1600" dirty="0">
                        <a:solidFill>
                          <a:schemeClr val="bg2">
                            <a:lumMod val="2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bg2">
                              <a:lumMod val="25000"/>
                            </a:schemeClr>
                          </a:solidFill>
                          <a:effectLst/>
                          <a:latin typeface="Arial"/>
                          <a:ea typeface="Times New Roman"/>
                          <a:cs typeface="Times New Roman"/>
                        </a:rPr>
                        <a:t>40day/30day</a:t>
                      </a:r>
                      <a:endParaRPr lang="en-NZ" sz="1600" dirty="0">
                        <a:solidFill>
                          <a:schemeClr val="bg2">
                            <a:lumMod val="2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bg2">
                              <a:lumMod val="25000"/>
                            </a:schemeClr>
                          </a:solidFill>
                          <a:effectLst/>
                          <a:latin typeface="Arial"/>
                          <a:ea typeface="Times New Roman"/>
                          <a:cs typeface="Times New Roman"/>
                        </a:rPr>
                        <a:t>40day alone</a:t>
                      </a:r>
                      <a:endParaRPr lang="en-NZ" sz="1600" dirty="0">
                        <a:solidFill>
                          <a:schemeClr val="bg2">
                            <a:lumMod val="2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bg2">
                              <a:lumMod val="25000"/>
                            </a:schemeClr>
                          </a:solidFill>
                          <a:effectLst/>
                          <a:latin typeface="Arial"/>
                          <a:ea typeface="Times New Roman"/>
                          <a:cs typeface="Times New Roman"/>
                        </a:rPr>
                        <a:t>HML20</a:t>
                      </a:r>
                      <a:endParaRPr lang="en-NZ" sz="1600" dirty="0">
                        <a:solidFill>
                          <a:schemeClr val="bg2">
                            <a:lumMod val="25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gn="ctr">
                        <a:spcAft>
                          <a:spcPts val="0"/>
                        </a:spcAft>
                      </a:pPr>
                      <a:r>
                        <a:rPr lang="en-AU" sz="1600" b="1">
                          <a:effectLst/>
                          <a:latin typeface="Arial"/>
                          <a:ea typeface="Times New Roman"/>
                          <a:cs typeface="Times New Roman"/>
                        </a:rPr>
                        <a:t>2</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00455" algn="l"/>
                        </a:tabLst>
                      </a:pPr>
                      <a:r>
                        <a:rPr lang="en-NZ" sz="1600" b="1">
                          <a:solidFill>
                            <a:srgbClr val="FF0000"/>
                          </a:solidFill>
                          <a:effectLst/>
                          <a:latin typeface="Arial"/>
                          <a:ea typeface="Times New Roman"/>
                          <a:cs typeface="Times New Roman"/>
                        </a:rPr>
                        <a:t>40 day alone</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40day/30day</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40day/20day</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40day/10day</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HMl15</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gn="ctr">
                        <a:spcAft>
                          <a:spcPts val="0"/>
                        </a:spcAft>
                      </a:pPr>
                      <a:r>
                        <a:rPr lang="en-AU" sz="1600" b="1">
                          <a:effectLst/>
                          <a:latin typeface="Arial"/>
                          <a:ea typeface="Times New Roman"/>
                          <a:cs typeface="Times New Roman"/>
                        </a:rPr>
                        <a:t>2</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tx2">
                              <a:lumMod val="60000"/>
                              <a:lumOff val="40000"/>
                            </a:schemeClr>
                          </a:solidFill>
                          <a:effectLst/>
                          <a:latin typeface="Arial"/>
                          <a:ea typeface="Times New Roman"/>
                          <a:cs typeface="Times New Roman"/>
                        </a:rPr>
                        <a:t>10day alone</a:t>
                      </a:r>
                      <a:endParaRPr lang="en-NZ" sz="1600" dirty="0">
                        <a:solidFill>
                          <a:schemeClr val="tx2">
                            <a:lumMod val="60000"/>
                            <a:lumOff val="40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30day alone</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30day/20day</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30day/10day</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 </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gn="ctr">
                        <a:spcAft>
                          <a:spcPts val="0"/>
                        </a:spcAft>
                      </a:pPr>
                      <a:r>
                        <a:rPr lang="en-AU" sz="1600" b="1">
                          <a:effectLst/>
                          <a:latin typeface="Arial"/>
                          <a:ea typeface="Times New Roman"/>
                          <a:cs typeface="Times New Roman"/>
                        </a:rPr>
                        <a:t>2</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tx2">
                              <a:lumMod val="60000"/>
                              <a:lumOff val="40000"/>
                            </a:schemeClr>
                          </a:solidFill>
                          <a:effectLst/>
                          <a:latin typeface="Arial"/>
                          <a:ea typeface="Times New Roman"/>
                          <a:cs typeface="Times New Roman"/>
                        </a:rPr>
                        <a:t>20day/10day</a:t>
                      </a:r>
                      <a:endParaRPr lang="en-NZ" sz="1600" dirty="0">
                        <a:solidFill>
                          <a:schemeClr val="tx2">
                            <a:lumMod val="60000"/>
                            <a:lumOff val="40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tx2">
                              <a:lumMod val="60000"/>
                              <a:lumOff val="40000"/>
                            </a:schemeClr>
                          </a:solidFill>
                          <a:effectLst/>
                          <a:latin typeface="Arial"/>
                          <a:ea typeface="Times New Roman"/>
                          <a:cs typeface="Times New Roman"/>
                        </a:rPr>
                        <a:t>20 day alone</a:t>
                      </a:r>
                      <a:endParaRPr lang="en-NZ" sz="1600" dirty="0">
                        <a:solidFill>
                          <a:schemeClr val="tx2">
                            <a:lumMod val="60000"/>
                            <a:lumOff val="40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20day alone</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20day/10day</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 </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gn="ctr">
                        <a:spcAft>
                          <a:spcPts val="0"/>
                        </a:spcAft>
                      </a:pPr>
                      <a:r>
                        <a:rPr lang="en-AU" sz="1600" b="1">
                          <a:effectLst/>
                          <a:latin typeface="Arial"/>
                          <a:ea typeface="Times New Roman"/>
                          <a:cs typeface="Times New Roman"/>
                        </a:rPr>
                        <a:t>2</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tx2">
                              <a:lumMod val="60000"/>
                              <a:lumOff val="40000"/>
                            </a:schemeClr>
                          </a:solidFill>
                          <a:effectLst/>
                          <a:latin typeface="Arial"/>
                          <a:ea typeface="Times New Roman"/>
                          <a:cs typeface="Times New Roman"/>
                        </a:rPr>
                        <a:t>30day/10day</a:t>
                      </a:r>
                      <a:endParaRPr lang="en-NZ" sz="1600" dirty="0">
                        <a:solidFill>
                          <a:schemeClr val="tx2">
                            <a:lumMod val="60000"/>
                            <a:lumOff val="40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tx2">
                              <a:lumMod val="60000"/>
                              <a:lumOff val="40000"/>
                            </a:schemeClr>
                          </a:solidFill>
                          <a:effectLst/>
                          <a:latin typeface="Arial"/>
                          <a:ea typeface="Times New Roman"/>
                          <a:cs typeface="Times New Roman"/>
                        </a:rPr>
                        <a:t>30day/20day</a:t>
                      </a:r>
                      <a:endParaRPr lang="en-NZ" sz="1600" dirty="0">
                        <a:solidFill>
                          <a:schemeClr val="tx2">
                            <a:lumMod val="60000"/>
                            <a:lumOff val="40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tx2">
                              <a:lumMod val="60000"/>
                              <a:lumOff val="40000"/>
                            </a:schemeClr>
                          </a:solidFill>
                          <a:effectLst/>
                          <a:latin typeface="Arial"/>
                          <a:ea typeface="Times New Roman"/>
                          <a:cs typeface="Times New Roman"/>
                        </a:rPr>
                        <a:t>30day alone</a:t>
                      </a:r>
                      <a:endParaRPr lang="en-NZ" sz="1600" dirty="0">
                        <a:solidFill>
                          <a:schemeClr val="tx2">
                            <a:lumMod val="60000"/>
                            <a:lumOff val="40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10day alone</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a:solidFill>
                            <a:srgbClr val="FF0000"/>
                          </a:solidFill>
                          <a:effectLst/>
                          <a:latin typeface="Arial"/>
                          <a:ea typeface="Times New Roman"/>
                          <a:cs typeface="Times New Roman"/>
                        </a:rPr>
                        <a:t> </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gn="ctr">
                        <a:spcAft>
                          <a:spcPts val="0"/>
                        </a:spcAft>
                      </a:pPr>
                      <a:r>
                        <a:rPr lang="en-AU" sz="1600" b="1">
                          <a:effectLst/>
                          <a:latin typeface="Arial"/>
                          <a:ea typeface="Times New Roman"/>
                          <a:cs typeface="Times New Roman"/>
                        </a:rPr>
                        <a:t>2</a:t>
                      </a:r>
                      <a:endParaRPr lang="en-NZ" sz="1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tx2">
                              <a:lumMod val="60000"/>
                              <a:lumOff val="40000"/>
                            </a:schemeClr>
                          </a:solidFill>
                          <a:effectLst/>
                          <a:latin typeface="Arial"/>
                          <a:ea typeface="Times New Roman"/>
                          <a:cs typeface="Times New Roman"/>
                        </a:rPr>
                        <a:t>40day/10day</a:t>
                      </a:r>
                      <a:endParaRPr lang="en-NZ" sz="1600" dirty="0">
                        <a:solidFill>
                          <a:schemeClr val="tx2">
                            <a:lumMod val="60000"/>
                            <a:lumOff val="40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tx2">
                              <a:lumMod val="60000"/>
                              <a:lumOff val="40000"/>
                            </a:schemeClr>
                          </a:solidFill>
                          <a:effectLst/>
                          <a:latin typeface="Arial"/>
                          <a:ea typeface="Times New Roman"/>
                          <a:cs typeface="Times New Roman"/>
                        </a:rPr>
                        <a:t>40day/20day</a:t>
                      </a:r>
                      <a:endParaRPr lang="en-NZ" sz="1600" dirty="0">
                        <a:solidFill>
                          <a:schemeClr val="tx2">
                            <a:lumMod val="60000"/>
                            <a:lumOff val="40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tx2">
                              <a:lumMod val="60000"/>
                              <a:lumOff val="40000"/>
                            </a:schemeClr>
                          </a:solidFill>
                          <a:effectLst/>
                          <a:latin typeface="Arial"/>
                          <a:ea typeface="Times New Roman"/>
                          <a:cs typeface="Times New Roman"/>
                        </a:rPr>
                        <a:t>40day/30day</a:t>
                      </a:r>
                      <a:endParaRPr lang="en-NZ" sz="1600" dirty="0">
                        <a:solidFill>
                          <a:schemeClr val="tx2">
                            <a:lumMod val="60000"/>
                            <a:lumOff val="40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tx2">
                              <a:lumMod val="60000"/>
                              <a:lumOff val="40000"/>
                            </a:schemeClr>
                          </a:solidFill>
                          <a:effectLst/>
                          <a:latin typeface="Arial"/>
                          <a:ea typeface="Times New Roman"/>
                          <a:cs typeface="Times New Roman"/>
                        </a:rPr>
                        <a:t>40day alone</a:t>
                      </a:r>
                      <a:endParaRPr lang="en-NZ" sz="1600" dirty="0">
                        <a:solidFill>
                          <a:schemeClr val="tx2">
                            <a:lumMod val="60000"/>
                            <a:lumOff val="40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NZ" sz="1600" b="1" dirty="0">
                          <a:solidFill>
                            <a:schemeClr val="tx2">
                              <a:lumMod val="60000"/>
                              <a:lumOff val="40000"/>
                            </a:schemeClr>
                          </a:solidFill>
                          <a:effectLst/>
                          <a:latin typeface="Arial"/>
                          <a:ea typeface="Times New Roman"/>
                          <a:cs typeface="Times New Roman"/>
                        </a:rPr>
                        <a:t>HML10</a:t>
                      </a:r>
                      <a:endParaRPr lang="en-NZ" sz="1600" dirty="0">
                        <a:solidFill>
                          <a:schemeClr val="tx2">
                            <a:lumMod val="60000"/>
                            <a:lumOff val="40000"/>
                          </a:schemeClr>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5054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Application and water rates</a:t>
            </a:r>
            <a:endParaRPr lang="en-NZ" dirty="0"/>
          </a:p>
        </p:txBody>
      </p:sp>
      <p:sp>
        <p:nvSpPr>
          <p:cNvPr id="3" name="Content Placeholder 2"/>
          <p:cNvSpPr>
            <a:spLocks noGrp="1"/>
          </p:cNvSpPr>
          <p:nvPr>
            <p:ph idx="1"/>
          </p:nvPr>
        </p:nvSpPr>
        <p:spPr/>
        <p:txBody>
          <a:bodyPr>
            <a:normAutofit fontScale="85000" lnSpcReduction="10000"/>
          </a:bodyPr>
          <a:lstStyle/>
          <a:p>
            <a:r>
              <a:rPr lang="en-NZ" dirty="0"/>
              <a:t>All treatments were machine sprayed using a </a:t>
            </a:r>
            <a:r>
              <a:rPr lang="en-NZ" dirty="0" err="1"/>
              <a:t>Silvan</a:t>
            </a:r>
            <a:r>
              <a:rPr lang="en-NZ" dirty="0"/>
              <a:t> G2 fitted with a </a:t>
            </a:r>
            <a:r>
              <a:rPr lang="en-NZ" dirty="0" err="1"/>
              <a:t>Farmscan</a:t>
            </a:r>
            <a:r>
              <a:rPr lang="en-NZ" dirty="0"/>
              <a:t> controller. </a:t>
            </a:r>
            <a:endParaRPr lang="en-NZ" dirty="0" smtClean="0"/>
          </a:p>
          <a:p>
            <a:r>
              <a:rPr lang="en-NZ" dirty="0" smtClean="0"/>
              <a:t>The </a:t>
            </a:r>
            <a:r>
              <a:rPr lang="en-NZ" dirty="0"/>
              <a:t>forward speed was </a:t>
            </a:r>
            <a:r>
              <a:rPr lang="en-NZ" b="1" dirty="0"/>
              <a:t>4.8km/</a:t>
            </a:r>
            <a:r>
              <a:rPr lang="en-NZ" b="1" dirty="0" err="1"/>
              <a:t>hr</a:t>
            </a:r>
            <a:r>
              <a:rPr lang="en-NZ" dirty="0"/>
              <a:t> and output </a:t>
            </a:r>
            <a:r>
              <a:rPr lang="en-NZ" b="1" dirty="0"/>
              <a:t>380l/ha on 2.4m rows</a:t>
            </a:r>
            <a:r>
              <a:rPr lang="en-NZ" dirty="0"/>
              <a:t>, at the fruit zone. All treatments were </a:t>
            </a:r>
            <a:r>
              <a:rPr lang="en-NZ" b="1" dirty="0"/>
              <a:t>reverse passed </a:t>
            </a:r>
            <a:r>
              <a:rPr lang="en-NZ" dirty="0"/>
              <a:t>and therefore received </a:t>
            </a:r>
            <a:r>
              <a:rPr lang="en-NZ" b="1" dirty="0"/>
              <a:t>760l/ha</a:t>
            </a:r>
            <a:r>
              <a:rPr lang="en-NZ" dirty="0"/>
              <a:t>. The sprayer was set up with 4 nozzles with higher air flow and spray output from the middle two.</a:t>
            </a:r>
          </a:p>
          <a:p>
            <a:r>
              <a:rPr lang="en-NZ" dirty="0" smtClean="0"/>
              <a:t>The methodology was based on experience gained in applications made to eradicate powdery mildew infection. The regime is the first step to ensure adequate coverage – and will be improved over time</a:t>
            </a:r>
            <a:endParaRPr lang="en-NZ" dirty="0"/>
          </a:p>
        </p:txBody>
      </p:sp>
    </p:spTree>
    <p:extLst>
      <p:ext uri="{BB962C8B-B14F-4D97-AF65-F5344CB8AC3E}">
        <p14:creationId xmlns:p14="http://schemas.microsoft.com/office/powerpoint/2010/main" val="2660306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1599</TotalTime>
  <Words>1335</Words>
  <Application>Microsoft Office PowerPoint</Application>
  <PresentationFormat>On-screen Show (4:3)</PresentationFormat>
  <Paragraphs>346</Paragraphs>
  <Slides>31</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Worksheet</vt:lpstr>
      <vt:lpstr>PowerPoint Presentation</vt:lpstr>
      <vt:lpstr>Purpose of Study</vt:lpstr>
      <vt:lpstr>Summary of Presentation ‘What we are going to talk about’</vt:lpstr>
      <vt:lpstr>Sileni Sauvignon Blanc 2011</vt:lpstr>
      <vt:lpstr>Monowai Chardonnay 2013</vt:lpstr>
      <vt:lpstr>Vineyard Background</vt:lpstr>
      <vt:lpstr>Treatments</vt:lpstr>
      <vt:lpstr>Treatment and Timing Layout</vt:lpstr>
      <vt:lpstr>Application and water rates</vt:lpstr>
      <vt:lpstr>Application dates</vt:lpstr>
      <vt:lpstr>Four Parameters to ensure a  favourable outcome</vt:lpstr>
      <vt:lpstr>Sprayer Audit   David Manktelow</vt:lpstr>
      <vt:lpstr>Sprayer setup visualisation</vt:lpstr>
      <vt:lpstr>PowerPoint Presentation</vt:lpstr>
      <vt:lpstr>Results through to harvest</vt:lpstr>
      <vt:lpstr>HML32 treatments  Brix Accumulation over time</vt:lpstr>
      <vt:lpstr>HML32 Treatments Juice Values received at Winery</vt:lpstr>
      <vt:lpstr>HML32 Treatments  Juice Analysis – Colour - Sensory</vt:lpstr>
      <vt:lpstr>HML32 Treatments  Juice Analysis –  Nose - Sensory</vt:lpstr>
      <vt:lpstr>HML32 Treatments Juice Analysis – Palate - Sensory</vt:lpstr>
      <vt:lpstr>HML32 Treatments Finished Wine Analysis</vt:lpstr>
      <vt:lpstr>Finished Wine Analysis</vt:lpstr>
      <vt:lpstr>HML32 Treatments Juice/Wine Analysis</vt:lpstr>
      <vt:lpstr>HML32 Treatments Wine Analysis - Tannins</vt:lpstr>
      <vt:lpstr>HML32 Treatments Wine Analysis -Total Phenolics</vt:lpstr>
      <vt:lpstr>HML32 Treatments Wine Analysis - Total Pigments</vt:lpstr>
      <vt:lpstr>HML32 Treatments Wine Analysis - Free Anthocyanins</vt:lpstr>
      <vt:lpstr>Winemaker’s Rankings 1 most preferred - 5 least preferred </vt:lpstr>
      <vt:lpstr>Winemakers Tasting Notes</vt:lpstr>
      <vt:lpstr>Conclusions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Chris</cp:lastModifiedBy>
  <cp:revision>76</cp:revision>
  <dcterms:created xsi:type="dcterms:W3CDTF">2014-08-04T22:54:31Z</dcterms:created>
  <dcterms:modified xsi:type="dcterms:W3CDTF">2015-02-20T16:30:04Z</dcterms:modified>
</cp:coreProperties>
</file>